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64" r:id="rId2"/>
    <p:sldId id="265" r:id="rId3"/>
    <p:sldId id="263" r:id="rId4"/>
    <p:sldId id="261" r:id="rId5"/>
    <p:sldId id="262" r:id="rId6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97B5EF"/>
    <a:srgbClr val="BED5FF"/>
    <a:srgbClr val="FFBEBE"/>
    <a:srgbClr val="E4FDC2"/>
    <a:srgbClr val="A3C4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CBA6-E2EB-3047-AF10-7E1AAD436A5A}" type="datetimeFigureOut">
              <a:rPr lang="de-DE"/>
              <a:pPr/>
              <a:t>12.03.2011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E106-F59A-4749-8BCD-0FD873E35EAE}" type="slidenum">
              <a:rPr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CBA6-E2EB-3047-AF10-7E1AAD436A5A}" type="datetimeFigureOut">
              <a:rPr lang="de-DE"/>
              <a:pPr/>
              <a:t>12.03.2011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E106-F59A-4749-8BCD-0FD873E35EAE}" type="slidenum">
              <a:rPr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CBA6-E2EB-3047-AF10-7E1AAD436A5A}" type="datetimeFigureOut">
              <a:rPr lang="de-DE"/>
              <a:pPr/>
              <a:t>12.03.2011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E106-F59A-4749-8BCD-0FD873E35EAE}" type="slidenum">
              <a:rPr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CBA6-E2EB-3047-AF10-7E1AAD436A5A}" type="datetimeFigureOut">
              <a:rPr lang="de-DE"/>
              <a:pPr/>
              <a:t>12.03.2011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E106-F59A-4749-8BCD-0FD873E35EAE}" type="slidenum">
              <a:rPr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CBA6-E2EB-3047-AF10-7E1AAD436A5A}" type="datetimeFigureOut">
              <a:rPr lang="de-DE"/>
              <a:pPr/>
              <a:t>12.03.2011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E106-F59A-4749-8BCD-0FD873E35EAE}" type="slidenum">
              <a:rPr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CBA6-E2EB-3047-AF10-7E1AAD436A5A}" type="datetimeFigureOut">
              <a:rPr lang="de-DE"/>
              <a:pPr/>
              <a:t>12.03.2011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E106-F59A-4749-8BCD-0FD873E35EAE}" type="slidenum">
              <a:rPr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CBA6-E2EB-3047-AF10-7E1AAD436A5A}" type="datetimeFigureOut">
              <a:rPr lang="de-DE"/>
              <a:pPr/>
              <a:t>12.03.2011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E106-F59A-4749-8BCD-0FD873E35EAE}" type="slidenum">
              <a:rPr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CBA6-E2EB-3047-AF10-7E1AAD436A5A}" type="datetimeFigureOut">
              <a:rPr lang="de-DE"/>
              <a:pPr/>
              <a:t>12.03.2011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E106-F59A-4749-8BCD-0FD873E35EAE}" type="slidenum">
              <a:rPr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CBA6-E2EB-3047-AF10-7E1AAD436A5A}" type="datetimeFigureOut">
              <a:rPr lang="de-DE"/>
              <a:pPr/>
              <a:t>12.03.2011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E106-F59A-4749-8BCD-0FD873E35EAE}" type="slidenum">
              <a:rPr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CBA6-E2EB-3047-AF10-7E1AAD436A5A}" type="datetimeFigureOut">
              <a:rPr lang="de-DE"/>
              <a:pPr/>
              <a:t>12.03.2011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E106-F59A-4749-8BCD-0FD873E35EAE}" type="slidenum">
              <a:rPr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CBA6-E2EB-3047-AF10-7E1AAD436A5A}" type="datetimeFigureOut">
              <a:rPr lang="de-DE"/>
              <a:pPr/>
              <a:t>12.03.2011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E106-F59A-4749-8BCD-0FD873E35EAE}" type="slidenum">
              <a:rPr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2CBA6-E2EB-3047-AF10-7E1AAD436A5A}" type="datetimeFigureOut">
              <a:rPr lang="de-DE"/>
              <a:pPr/>
              <a:t>12.03.2011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BE106-F59A-4749-8BCD-0FD873E35EAE}" type="slidenum">
              <a:rPr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Gerade Verbindung 77"/>
          <p:cNvCxnSpPr/>
          <p:nvPr/>
        </p:nvCxnSpPr>
        <p:spPr>
          <a:xfrm rot="10800000">
            <a:off x="0" y="3420000"/>
            <a:ext cx="9144000" cy="1588"/>
          </a:xfrm>
          <a:prstGeom prst="line">
            <a:avLst/>
          </a:prstGeom>
          <a:ln w="2540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0" name="Rechteck 79"/>
          <p:cNvSpPr/>
          <p:nvPr/>
        </p:nvSpPr>
        <p:spPr>
          <a:xfrm>
            <a:off x="192437" y="3581400"/>
            <a:ext cx="8749503" cy="31639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1" name="Rechteck 80"/>
          <p:cNvSpPr/>
          <p:nvPr/>
        </p:nvSpPr>
        <p:spPr>
          <a:xfrm>
            <a:off x="372046" y="4225451"/>
            <a:ext cx="8415943" cy="70110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2" name="Rechteck 81"/>
          <p:cNvSpPr/>
          <p:nvPr/>
        </p:nvSpPr>
        <p:spPr>
          <a:xfrm>
            <a:off x="372046" y="5408390"/>
            <a:ext cx="8415943" cy="12623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3" name="Gerade Verbindung 82"/>
          <p:cNvCxnSpPr/>
          <p:nvPr/>
        </p:nvCxnSpPr>
        <p:spPr>
          <a:xfrm rot="16200000" flipH="1">
            <a:off x="3145811" y="5221477"/>
            <a:ext cx="415037" cy="265641"/>
          </a:xfrm>
          <a:prstGeom prst="line">
            <a:avLst/>
          </a:prstGeom>
          <a:ln cap="rnd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Rechteck 83"/>
          <p:cNvSpPr/>
          <p:nvPr/>
        </p:nvSpPr>
        <p:spPr>
          <a:xfrm>
            <a:off x="3152775" y="5561817"/>
            <a:ext cx="4321029" cy="685800"/>
          </a:xfrm>
          <a:prstGeom prst="rect">
            <a:avLst/>
          </a:prstGeom>
          <a:solidFill>
            <a:srgbClr val="BED5FF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5" name="Gerade Verbindung 84"/>
          <p:cNvCxnSpPr/>
          <p:nvPr/>
        </p:nvCxnSpPr>
        <p:spPr>
          <a:xfrm>
            <a:off x="2895600" y="5297529"/>
            <a:ext cx="438708" cy="339291"/>
          </a:xfrm>
          <a:prstGeom prst="line">
            <a:avLst/>
          </a:prstGeom>
          <a:ln cap="rnd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Textfeld 85"/>
          <p:cNvSpPr txBox="1"/>
          <p:nvPr/>
        </p:nvSpPr>
        <p:spPr>
          <a:xfrm>
            <a:off x="2902542" y="4878279"/>
            <a:ext cx="457424" cy="282573"/>
          </a:xfrm>
          <a:prstGeom prst="rect">
            <a:avLst/>
          </a:prstGeom>
          <a:noFill/>
        </p:spPr>
        <p:txBody>
          <a:bodyPr wrap="none" lIns="36000" tIns="18000" rIns="36000" bIns="18000" rtlCol="0">
            <a:spAutoFit/>
          </a:bodyPr>
          <a:lstStyle/>
          <a:p>
            <a:r>
              <a:rPr lang="de-DE" sz="1600" b="1"/>
              <a:t>Rule</a:t>
            </a:r>
          </a:p>
        </p:txBody>
      </p:sp>
      <p:sp>
        <p:nvSpPr>
          <p:cNvPr id="87" name="Rechteck 86"/>
          <p:cNvSpPr/>
          <p:nvPr/>
        </p:nvSpPr>
        <p:spPr>
          <a:xfrm>
            <a:off x="3220509" y="5636820"/>
            <a:ext cx="3318935" cy="317499"/>
          </a:xfrm>
          <a:prstGeom prst="rect">
            <a:avLst/>
          </a:prstGeom>
          <a:solidFill>
            <a:srgbClr val="97B5E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8" name="Textfeld 87"/>
          <p:cNvSpPr txBox="1"/>
          <p:nvPr/>
        </p:nvSpPr>
        <p:spPr>
          <a:xfrm>
            <a:off x="1725893" y="5083285"/>
            <a:ext cx="14480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/>
              <a:t>Preamble (of the rule)</a:t>
            </a:r>
          </a:p>
        </p:txBody>
      </p:sp>
      <p:cxnSp>
        <p:nvCxnSpPr>
          <p:cNvPr id="89" name="Gerade Verbindung 88"/>
          <p:cNvCxnSpPr>
            <a:stCxn id="91" idx="2"/>
          </p:cNvCxnSpPr>
          <p:nvPr/>
        </p:nvCxnSpPr>
        <p:spPr>
          <a:xfrm rot="16200000" flipH="1">
            <a:off x="4201277" y="5350759"/>
            <a:ext cx="420683" cy="231875"/>
          </a:xfrm>
          <a:prstGeom prst="line">
            <a:avLst/>
          </a:prstGeom>
          <a:ln cap="rnd"/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90" name="Rechteck 89"/>
          <p:cNvSpPr/>
          <p:nvPr/>
        </p:nvSpPr>
        <p:spPr>
          <a:xfrm>
            <a:off x="4232272" y="5674923"/>
            <a:ext cx="630765" cy="241299"/>
          </a:xfrm>
          <a:prstGeom prst="rect">
            <a:avLst/>
          </a:prstGeom>
          <a:solidFill>
            <a:srgbClr val="E4FDC2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Textfeld 90"/>
          <p:cNvSpPr txBox="1"/>
          <p:nvPr/>
        </p:nvSpPr>
        <p:spPr>
          <a:xfrm>
            <a:off x="3977551" y="4973783"/>
            <a:ext cx="636259" cy="282573"/>
          </a:xfrm>
          <a:prstGeom prst="rect">
            <a:avLst/>
          </a:prstGeom>
          <a:noFill/>
        </p:spPr>
        <p:txBody>
          <a:bodyPr wrap="none" lIns="36000" tIns="18000" rIns="36000" bIns="18000" rtlCol="0">
            <a:spAutoFit/>
          </a:bodyPr>
          <a:lstStyle/>
          <a:p>
            <a:r>
              <a:rPr lang="de-DE" sz="1600" b="1"/>
              <a:t>Action</a:t>
            </a:r>
          </a:p>
        </p:txBody>
      </p:sp>
      <p:cxnSp>
        <p:nvCxnSpPr>
          <p:cNvPr id="92" name="Gerade Verbindung 91"/>
          <p:cNvCxnSpPr>
            <a:stCxn id="95" idx="2"/>
          </p:cNvCxnSpPr>
          <p:nvPr/>
        </p:nvCxnSpPr>
        <p:spPr>
          <a:xfrm rot="5400000">
            <a:off x="5465689" y="5393523"/>
            <a:ext cx="382199" cy="184832"/>
          </a:xfrm>
          <a:prstGeom prst="line">
            <a:avLst/>
          </a:prstGeom>
          <a:ln cap="rnd"/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3" name="Rechteck 92"/>
          <p:cNvSpPr/>
          <p:nvPr/>
        </p:nvSpPr>
        <p:spPr>
          <a:xfrm>
            <a:off x="4918067" y="5677037"/>
            <a:ext cx="1587507" cy="241299"/>
          </a:xfrm>
          <a:prstGeom prst="rect">
            <a:avLst/>
          </a:prstGeom>
          <a:solidFill>
            <a:srgbClr val="FFBEBE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4" name="Rechteck 93"/>
          <p:cNvSpPr/>
          <p:nvPr/>
        </p:nvSpPr>
        <p:spPr>
          <a:xfrm>
            <a:off x="3152773" y="5593057"/>
            <a:ext cx="4344834" cy="646331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r>
              <a:rPr lang="de-DE"/>
              <a:t>Instead of  taking  a large container </a:t>
            </a:r>
            <a:r>
              <a:rPr lang="de-DE" b="1"/>
              <a:t>:</a:t>
            </a:r>
          </a:p>
          <a:p>
            <a:r>
              <a:rPr lang="de-DE"/>
              <a:t>	say "[The noun] seems a bit too heavy."</a:t>
            </a:r>
          </a:p>
        </p:txBody>
      </p:sp>
      <p:sp>
        <p:nvSpPr>
          <p:cNvPr id="95" name="Textfeld 94"/>
          <p:cNvSpPr txBox="1"/>
          <p:nvPr/>
        </p:nvSpPr>
        <p:spPr>
          <a:xfrm>
            <a:off x="5225690" y="5012267"/>
            <a:ext cx="1047028" cy="282573"/>
          </a:xfrm>
          <a:prstGeom prst="rect">
            <a:avLst/>
          </a:prstGeom>
          <a:noFill/>
        </p:spPr>
        <p:txBody>
          <a:bodyPr wrap="none" lIns="36000" tIns="18000" rIns="36000" bIns="18000" rtlCol="0">
            <a:spAutoFit/>
          </a:bodyPr>
          <a:lstStyle/>
          <a:p>
            <a:r>
              <a:rPr lang="de-DE" sz="1600" b="1"/>
              <a:t>Description</a:t>
            </a:r>
          </a:p>
        </p:txBody>
      </p:sp>
      <p:sp>
        <p:nvSpPr>
          <p:cNvPr id="96" name="Geschweifte Klammer rechts 95"/>
          <p:cNvSpPr/>
          <p:nvPr/>
        </p:nvSpPr>
        <p:spPr>
          <a:xfrm>
            <a:off x="7641167" y="5918335"/>
            <a:ext cx="93133" cy="321052"/>
          </a:xfrm>
          <a:prstGeom prst="rightBrace">
            <a:avLst>
              <a:gd name="adj1" fmla="val 52652"/>
              <a:gd name="adj2" fmla="val 50000"/>
            </a:avLst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7" name="Textfeld 96"/>
          <p:cNvSpPr txBox="1"/>
          <p:nvPr/>
        </p:nvSpPr>
        <p:spPr>
          <a:xfrm>
            <a:off x="7702550" y="5903777"/>
            <a:ext cx="783838" cy="48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600" b="1"/>
              <a:t>Phrase</a:t>
            </a:r>
            <a:endParaRPr lang="de-DE" sz="1600"/>
          </a:p>
          <a:p>
            <a:pPr>
              <a:lnSpc>
                <a:spcPct val="90000"/>
              </a:lnSpc>
            </a:pPr>
            <a:r>
              <a:rPr lang="de-DE" sz="1200"/>
              <a:t>(in a rule)</a:t>
            </a:r>
          </a:p>
        </p:txBody>
      </p:sp>
      <p:sp>
        <p:nvSpPr>
          <p:cNvPr id="98" name="Geschweifte Klammer rechts 97"/>
          <p:cNvSpPr/>
          <p:nvPr/>
        </p:nvSpPr>
        <p:spPr>
          <a:xfrm rot="5400000">
            <a:off x="4611158" y="5856245"/>
            <a:ext cx="93133" cy="1003299"/>
          </a:xfrm>
          <a:prstGeom prst="rightBrace">
            <a:avLst>
              <a:gd name="adj1" fmla="val 52652"/>
              <a:gd name="adj2" fmla="val 50000"/>
            </a:avLst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9" name="Textfeld 98"/>
          <p:cNvSpPr txBox="1"/>
          <p:nvPr/>
        </p:nvSpPr>
        <p:spPr>
          <a:xfrm>
            <a:off x="3829672" y="6332146"/>
            <a:ext cx="16548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 b="1"/>
              <a:t>Text replacement</a:t>
            </a:r>
          </a:p>
        </p:txBody>
      </p:sp>
      <p:sp>
        <p:nvSpPr>
          <p:cNvPr id="100" name="Textfeld 99"/>
          <p:cNvSpPr txBox="1"/>
          <p:nvPr/>
        </p:nvSpPr>
        <p:spPr>
          <a:xfrm>
            <a:off x="192437" y="3581399"/>
            <a:ext cx="33782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u="sng"/>
              <a:t>Building blocks of Inform7 source text:</a:t>
            </a:r>
          </a:p>
        </p:txBody>
      </p:sp>
      <p:sp>
        <p:nvSpPr>
          <p:cNvPr id="101" name="Geschweifte Klammer rechts 100"/>
          <p:cNvSpPr/>
          <p:nvPr/>
        </p:nvSpPr>
        <p:spPr>
          <a:xfrm>
            <a:off x="7641167" y="4422160"/>
            <a:ext cx="93133" cy="321052"/>
          </a:xfrm>
          <a:prstGeom prst="rightBrace">
            <a:avLst>
              <a:gd name="adj1" fmla="val 52652"/>
              <a:gd name="adj2" fmla="val 50000"/>
            </a:avLst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2" name="Textfeld 101"/>
          <p:cNvSpPr txBox="1"/>
          <p:nvPr/>
        </p:nvSpPr>
        <p:spPr>
          <a:xfrm>
            <a:off x="7702550" y="4407602"/>
            <a:ext cx="1003926" cy="48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600" b="1"/>
              <a:t>Phrase</a:t>
            </a:r>
          </a:p>
          <a:p>
            <a:pPr>
              <a:lnSpc>
                <a:spcPct val="90000"/>
              </a:lnSpc>
            </a:pPr>
            <a:r>
              <a:rPr lang="de-DE" sz="1200"/>
              <a:t>(stand alone)</a:t>
            </a:r>
          </a:p>
        </p:txBody>
      </p:sp>
      <p:cxnSp>
        <p:nvCxnSpPr>
          <p:cNvPr id="103" name="Gerade Verbindung 102"/>
          <p:cNvCxnSpPr>
            <a:stCxn id="95" idx="0"/>
            <a:endCxn id="104" idx="2"/>
          </p:cNvCxnSpPr>
          <p:nvPr/>
        </p:nvCxnSpPr>
        <p:spPr>
          <a:xfrm rot="16200000" flipV="1">
            <a:off x="5427414" y="4690476"/>
            <a:ext cx="319176" cy="324405"/>
          </a:xfrm>
          <a:prstGeom prst="line">
            <a:avLst/>
          </a:prstGeom>
          <a:ln cap="rnd"/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4" name="Rechteck 103"/>
          <p:cNvSpPr/>
          <p:nvPr/>
        </p:nvSpPr>
        <p:spPr>
          <a:xfrm>
            <a:off x="5069805" y="4451792"/>
            <a:ext cx="709987" cy="241299"/>
          </a:xfrm>
          <a:prstGeom prst="rect">
            <a:avLst/>
          </a:prstGeom>
          <a:solidFill>
            <a:srgbClr val="FFBEBE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5" name="Rechteck 104"/>
          <p:cNvSpPr/>
          <p:nvPr/>
        </p:nvSpPr>
        <p:spPr>
          <a:xfrm>
            <a:off x="3156365" y="4381946"/>
            <a:ext cx="28322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/>
              <a:t>The entrance hall is a room .</a:t>
            </a:r>
          </a:p>
        </p:txBody>
      </p:sp>
      <p:sp>
        <p:nvSpPr>
          <p:cNvPr id="106" name="Textfeld 105"/>
          <p:cNvSpPr txBox="1"/>
          <p:nvPr/>
        </p:nvSpPr>
        <p:spPr>
          <a:xfrm>
            <a:off x="192437" y="3888203"/>
            <a:ext cx="29941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/>
              <a:t>Phrases</a:t>
            </a:r>
            <a:r>
              <a:rPr lang="de-DE" sz="1200"/>
              <a:t> are the fundamental building blocks.</a:t>
            </a:r>
          </a:p>
        </p:txBody>
      </p:sp>
      <p:sp>
        <p:nvSpPr>
          <p:cNvPr id="107" name="Textfeld 106"/>
          <p:cNvSpPr txBox="1"/>
          <p:nvPr/>
        </p:nvSpPr>
        <p:spPr>
          <a:xfrm>
            <a:off x="372046" y="4225451"/>
            <a:ext cx="22780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i="1"/>
              <a:t>Some phrases may stand alone in the source (esp. those stating facts about the game world).</a:t>
            </a:r>
          </a:p>
        </p:txBody>
      </p:sp>
      <p:sp>
        <p:nvSpPr>
          <p:cNvPr id="108" name="Textfeld 107"/>
          <p:cNvSpPr txBox="1"/>
          <p:nvPr/>
        </p:nvSpPr>
        <p:spPr>
          <a:xfrm>
            <a:off x="372046" y="5408390"/>
            <a:ext cx="22780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i="1"/>
              <a:t>Other phrases may not appear alone, because Inform7 does</a:t>
            </a:r>
          </a:p>
          <a:p>
            <a:r>
              <a:rPr lang="de-DE" sz="1200" i="1"/>
              <a:t>not know when to execute them.</a:t>
            </a:r>
          </a:p>
          <a:p>
            <a:r>
              <a:rPr lang="de-DE" sz="1200" b="1" i="1"/>
              <a:t>Rules</a:t>
            </a:r>
            <a:r>
              <a:rPr lang="de-DE" sz="1200" i="1"/>
              <a:t> are one way to specify when to execute a phrase.</a:t>
            </a:r>
          </a:p>
        </p:txBody>
      </p:sp>
      <p:sp>
        <p:nvSpPr>
          <p:cNvPr id="155" name="Rechteck 154"/>
          <p:cNvSpPr/>
          <p:nvPr/>
        </p:nvSpPr>
        <p:spPr>
          <a:xfrm>
            <a:off x="192437" y="123231"/>
            <a:ext cx="8749503" cy="3135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6" name="Abgerundetes Rechteck 155"/>
          <p:cNvSpPr/>
          <p:nvPr/>
        </p:nvSpPr>
        <p:spPr>
          <a:xfrm>
            <a:off x="2981874" y="313119"/>
            <a:ext cx="563955" cy="244530"/>
          </a:xfrm>
          <a:prstGeom prst="roundRect">
            <a:avLst/>
          </a:prstGeom>
          <a:solidFill>
            <a:srgbClr val="BED5FF"/>
          </a:solidFill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72000" tIns="18000" rIns="72000" bIns="18000" rtlCol="0" anchor="ctr">
            <a:spAutoFit/>
          </a:bodyPr>
          <a:lstStyle/>
          <a:p>
            <a:pPr algn="ctr"/>
            <a:r>
              <a:rPr lang="de-DE" sz="1200" b="1"/>
              <a:t>object</a:t>
            </a:r>
          </a:p>
        </p:txBody>
      </p:sp>
      <p:sp>
        <p:nvSpPr>
          <p:cNvPr id="157" name="Abgerundetes Rechteck 156"/>
          <p:cNvSpPr/>
          <p:nvPr/>
        </p:nvSpPr>
        <p:spPr>
          <a:xfrm>
            <a:off x="903132" y="829348"/>
            <a:ext cx="501985" cy="244530"/>
          </a:xfrm>
          <a:prstGeom prst="roundRect">
            <a:avLst/>
          </a:prstGeom>
          <a:solidFill>
            <a:srgbClr val="BED5FF"/>
          </a:solidFill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72000" tIns="18000" rIns="72000" bIns="18000" rtlCol="0" anchor="ctr">
            <a:spAutoFit/>
          </a:bodyPr>
          <a:lstStyle/>
          <a:p>
            <a:pPr algn="ctr"/>
            <a:r>
              <a:rPr lang="de-DE" sz="1200" b="1"/>
              <a:t>thing</a:t>
            </a:r>
          </a:p>
        </p:txBody>
      </p:sp>
      <p:sp>
        <p:nvSpPr>
          <p:cNvPr id="158" name="Abgerundetes Rechteck 157"/>
          <p:cNvSpPr/>
          <p:nvPr/>
        </p:nvSpPr>
        <p:spPr>
          <a:xfrm>
            <a:off x="3519223" y="829348"/>
            <a:ext cx="512515" cy="244530"/>
          </a:xfrm>
          <a:prstGeom prst="roundRect">
            <a:avLst/>
          </a:prstGeom>
          <a:solidFill>
            <a:srgbClr val="BED5FF"/>
          </a:solidFill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72000" tIns="18000" rIns="72000" bIns="18000" rtlCol="0" anchor="ctr">
            <a:spAutoFit/>
          </a:bodyPr>
          <a:lstStyle/>
          <a:p>
            <a:pPr algn="ctr"/>
            <a:r>
              <a:rPr lang="de-DE" sz="1200" b="1"/>
              <a:t>room</a:t>
            </a:r>
          </a:p>
        </p:txBody>
      </p:sp>
      <p:sp>
        <p:nvSpPr>
          <p:cNvPr id="159" name="Abgerundetes Rechteck 158"/>
          <p:cNvSpPr/>
          <p:nvPr/>
        </p:nvSpPr>
        <p:spPr>
          <a:xfrm>
            <a:off x="5584324" y="829348"/>
            <a:ext cx="573269" cy="244530"/>
          </a:xfrm>
          <a:prstGeom prst="roundRect">
            <a:avLst/>
          </a:prstGeom>
          <a:solidFill>
            <a:srgbClr val="BED5FF"/>
          </a:solidFill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72000" tIns="18000" rIns="72000" bIns="18000" rtlCol="0" anchor="ctr">
            <a:spAutoFit/>
          </a:bodyPr>
          <a:lstStyle/>
          <a:p>
            <a:pPr algn="ctr"/>
            <a:r>
              <a:rPr lang="de-DE" sz="1200" b="1"/>
              <a:t>region</a:t>
            </a:r>
          </a:p>
        </p:txBody>
      </p:sp>
      <p:sp>
        <p:nvSpPr>
          <p:cNvPr id="160" name="Abgerundetes Rechteck 159"/>
          <p:cNvSpPr/>
          <p:nvPr/>
        </p:nvSpPr>
        <p:spPr>
          <a:xfrm>
            <a:off x="6973822" y="829348"/>
            <a:ext cx="736800" cy="244530"/>
          </a:xfrm>
          <a:prstGeom prst="roundRect">
            <a:avLst/>
          </a:prstGeom>
          <a:solidFill>
            <a:srgbClr val="BED5FF"/>
          </a:solidFill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72000" tIns="18000" rIns="72000" bIns="18000" rtlCol="0" anchor="ctr">
            <a:spAutoFit/>
          </a:bodyPr>
          <a:lstStyle/>
          <a:p>
            <a:pPr algn="ctr"/>
            <a:r>
              <a:rPr lang="de-DE" sz="1200" b="1"/>
              <a:t>direction</a:t>
            </a:r>
          </a:p>
        </p:txBody>
      </p:sp>
      <p:sp>
        <p:nvSpPr>
          <p:cNvPr id="161" name="Abgerundetes Rechteck 160"/>
          <p:cNvSpPr/>
          <p:nvPr/>
        </p:nvSpPr>
        <p:spPr>
          <a:xfrm>
            <a:off x="2952792" y="1847187"/>
            <a:ext cx="775151" cy="244530"/>
          </a:xfrm>
          <a:prstGeom prst="roundRect">
            <a:avLst/>
          </a:prstGeom>
          <a:solidFill>
            <a:srgbClr val="BED5FF"/>
          </a:solidFill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72000" tIns="18000" rIns="72000" bIns="18000" rtlCol="0" anchor="ctr">
            <a:spAutoFit/>
          </a:bodyPr>
          <a:lstStyle/>
          <a:p>
            <a:pPr algn="ctr"/>
            <a:r>
              <a:rPr lang="de-DE" sz="1200" b="1"/>
              <a:t>container</a:t>
            </a:r>
          </a:p>
        </p:txBody>
      </p:sp>
      <p:sp>
        <p:nvSpPr>
          <p:cNvPr id="162" name="Abgerundetes Rechteck 161"/>
          <p:cNvSpPr/>
          <p:nvPr/>
        </p:nvSpPr>
        <p:spPr>
          <a:xfrm>
            <a:off x="6797092" y="1856131"/>
            <a:ext cx="469819" cy="244530"/>
          </a:xfrm>
          <a:prstGeom prst="roundRect">
            <a:avLst/>
          </a:prstGeom>
          <a:solidFill>
            <a:srgbClr val="BED5FF"/>
          </a:solidFill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72000" tIns="18000" rIns="72000" bIns="18000" rtlCol="0" anchor="ctr">
            <a:spAutoFit/>
          </a:bodyPr>
          <a:lstStyle/>
          <a:p>
            <a:pPr algn="ctr"/>
            <a:r>
              <a:rPr lang="de-DE" sz="1200" b="1"/>
              <a:t>door</a:t>
            </a:r>
          </a:p>
        </p:txBody>
      </p:sp>
      <p:sp>
        <p:nvSpPr>
          <p:cNvPr id="163" name="Abgerundetes Rechteck 162"/>
          <p:cNvSpPr/>
          <p:nvPr/>
        </p:nvSpPr>
        <p:spPr>
          <a:xfrm>
            <a:off x="5075071" y="1856131"/>
            <a:ext cx="798115" cy="244530"/>
          </a:xfrm>
          <a:prstGeom prst="roundRect">
            <a:avLst/>
          </a:prstGeom>
          <a:solidFill>
            <a:srgbClr val="BED5FF"/>
          </a:solidFill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72000" tIns="18000" rIns="72000" bIns="18000" rtlCol="0" anchor="ctr">
            <a:spAutoFit/>
          </a:bodyPr>
          <a:lstStyle/>
          <a:p>
            <a:pPr algn="ctr"/>
            <a:r>
              <a:rPr lang="de-DE" sz="1200" b="1"/>
              <a:t>supporter</a:t>
            </a:r>
          </a:p>
        </p:txBody>
      </p:sp>
      <p:sp>
        <p:nvSpPr>
          <p:cNvPr id="164" name="Abgerundetes Rechteck 163"/>
          <p:cNvSpPr/>
          <p:nvPr/>
        </p:nvSpPr>
        <p:spPr>
          <a:xfrm>
            <a:off x="501743" y="1847187"/>
            <a:ext cx="607609" cy="244530"/>
          </a:xfrm>
          <a:prstGeom prst="roundRect">
            <a:avLst/>
          </a:prstGeom>
          <a:solidFill>
            <a:srgbClr val="BED5FF"/>
          </a:solidFill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72000" tIns="18000" rIns="72000" bIns="18000" rtlCol="0" anchor="ctr">
            <a:spAutoFit/>
          </a:bodyPr>
          <a:lstStyle/>
          <a:p>
            <a:pPr algn="ctr"/>
            <a:r>
              <a:rPr lang="de-DE" sz="1200" b="1"/>
              <a:t>person</a:t>
            </a:r>
          </a:p>
        </p:txBody>
      </p:sp>
      <p:sp>
        <p:nvSpPr>
          <p:cNvPr id="165" name="Abgerundetes Rechteck 164"/>
          <p:cNvSpPr/>
          <p:nvPr/>
        </p:nvSpPr>
        <p:spPr>
          <a:xfrm>
            <a:off x="271996" y="2667374"/>
            <a:ext cx="449889" cy="244530"/>
          </a:xfrm>
          <a:prstGeom prst="roundRect">
            <a:avLst/>
          </a:prstGeom>
          <a:solidFill>
            <a:srgbClr val="BED5FF"/>
          </a:solidFill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72000" tIns="18000" rIns="72000" bIns="18000" rtlCol="0" anchor="ctr">
            <a:spAutoFit/>
          </a:bodyPr>
          <a:lstStyle/>
          <a:p>
            <a:pPr algn="ctr"/>
            <a:r>
              <a:rPr lang="de-DE" sz="1200" b="1"/>
              <a:t>man</a:t>
            </a:r>
          </a:p>
        </p:txBody>
      </p:sp>
      <p:sp>
        <p:nvSpPr>
          <p:cNvPr id="166" name="Abgerundetes Rechteck 165"/>
          <p:cNvSpPr/>
          <p:nvPr/>
        </p:nvSpPr>
        <p:spPr>
          <a:xfrm>
            <a:off x="969276" y="2667373"/>
            <a:ext cx="643396" cy="244530"/>
          </a:xfrm>
          <a:prstGeom prst="roundRect">
            <a:avLst/>
          </a:prstGeom>
          <a:solidFill>
            <a:srgbClr val="BED5FF"/>
          </a:solidFill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72000" tIns="18000" rIns="72000" bIns="18000" rtlCol="0" anchor="ctr">
            <a:spAutoFit/>
          </a:bodyPr>
          <a:lstStyle/>
          <a:p>
            <a:pPr algn="ctr"/>
            <a:r>
              <a:rPr lang="de-DE" sz="1200" b="1"/>
              <a:t>woman</a:t>
            </a:r>
          </a:p>
        </p:txBody>
      </p:sp>
      <p:sp>
        <p:nvSpPr>
          <p:cNvPr id="167" name="Abgerundetes Rechteck 166"/>
          <p:cNvSpPr/>
          <p:nvPr/>
        </p:nvSpPr>
        <p:spPr>
          <a:xfrm>
            <a:off x="1798436" y="2667373"/>
            <a:ext cx="603915" cy="244530"/>
          </a:xfrm>
          <a:prstGeom prst="roundRect">
            <a:avLst/>
          </a:prstGeom>
          <a:solidFill>
            <a:srgbClr val="BED5FF"/>
          </a:solidFill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72000" tIns="18000" rIns="72000" bIns="18000" rtlCol="0" anchor="ctr">
            <a:spAutoFit/>
          </a:bodyPr>
          <a:lstStyle/>
          <a:p>
            <a:pPr algn="ctr"/>
            <a:r>
              <a:rPr lang="de-DE" sz="1200" b="1"/>
              <a:t>animal</a:t>
            </a:r>
          </a:p>
        </p:txBody>
      </p:sp>
      <p:sp>
        <p:nvSpPr>
          <p:cNvPr id="168" name="Abgerundetes Rechteck 167"/>
          <p:cNvSpPr/>
          <p:nvPr/>
        </p:nvSpPr>
        <p:spPr>
          <a:xfrm>
            <a:off x="6022983" y="1856131"/>
            <a:ext cx="578732" cy="244530"/>
          </a:xfrm>
          <a:prstGeom prst="roundRect">
            <a:avLst/>
          </a:prstGeom>
          <a:solidFill>
            <a:srgbClr val="BED5FF"/>
          </a:solidFill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72000" tIns="18000" rIns="72000" bIns="18000" rtlCol="0" anchor="ctr">
            <a:spAutoFit/>
          </a:bodyPr>
          <a:lstStyle/>
          <a:p>
            <a:pPr algn="ctr"/>
            <a:r>
              <a:rPr lang="de-DE" sz="1200" b="1"/>
              <a:t>device</a:t>
            </a:r>
          </a:p>
        </p:txBody>
      </p:sp>
      <p:sp>
        <p:nvSpPr>
          <p:cNvPr id="169" name="Abgerundetes Rechteck 168"/>
          <p:cNvSpPr/>
          <p:nvPr/>
        </p:nvSpPr>
        <p:spPr>
          <a:xfrm>
            <a:off x="7692931" y="1856128"/>
            <a:ext cx="760924" cy="244530"/>
          </a:xfrm>
          <a:prstGeom prst="roundRect">
            <a:avLst/>
          </a:prstGeom>
          <a:solidFill>
            <a:srgbClr val="BED5FF"/>
          </a:solidFill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72000" tIns="18000" rIns="72000" bIns="18000" rtlCol="0" anchor="ctr">
            <a:spAutoFit/>
          </a:bodyPr>
          <a:lstStyle/>
          <a:p>
            <a:pPr algn="ctr"/>
            <a:r>
              <a:rPr lang="de-DE" sz="1200" b="1"/>
              <a:t>backdrop</a:t>
            </a:r>
          </a:p>
        </p:txBody>
      </p:sp>
      <p:sp>
        <p:nvSpPr>
          <p:cNvPr id="170" name="Abgerundetes Rechteck 169"/>
          <p:cNvSpPr/>
          <p:nvPr/>
        </p:nvSpPr>
        <p:spPr>
          <a:xfrm>
            <a:off x="2574761" y="2667372"/>
            <a:ext cx="630608" cy="244530"/>
          </a:xfrm>
          <a:prstGeom prst="roundRect">
            <a:avLst/>
          </a:prstGeom>
          <a:solidFill>
            <a:srgbClr val="BED5FF"/>
          </a:solidFill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72000" tIns="18000" rIns="72000" bIns="18000" rtlCol="0" anchor="ctr">
            <a:spAutoFit/>
          </a:bodyPr>
          <a:lstStyle/>
          <a:p>
            <a:pPr algn="ctr"/>
            <a:r>
              <a:rPr lang="de-DE" sz="1200" b="1"/>
              <a:t>vehicle</a:t>
            </a:r>
          </a:p>
        </p:txBody>
      </p:sp>
      <p:sp>
        <p:nvSpPr>
          <p:cNvPr id="171" name="Abgerundetes Rechteck 170"/>
          <p:cNvSpPr/>
          <p:nvPr/>
        </p:nvSpPr>
        <p:spPr>
          <a:xfrm>
            <a:off x="3388191" y="2667372"/>
            <a:ext cx="679504" cy="448841"/>
          </a:xfrm>
          <a:prstGeom prst="roundRect">
            <a:avLst/>
          </a:prstGeom>
          <a:solidFill>
            <a:srgbClr val="BED5FF"/>
          </a:solidFill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72000" tIns="18000" rIns="72000" bIns="18000" rtlCol="0" anchor="ctr">
            <a:spAutoFit/>
          </a:bodyPr>
          <a:lstStyle/>
          <a:p>
            <a:pPr algn="ctr"/>
            <a:r>
              <a:rPr lang="de-DE" sz="1200" b="1"/>
              <a:t>player‘s</a:t>
            </a:r>
          </a:p>
          <a:p>
            <a:pPr algn="ctr"/>
            <a:r>
              <a:rPr lang="de-DE" sz="1200" b="1"/>
              <a:t>holdall</a:t>
            </a:r>
          </a:p>
        </p:txBody>
      </p:sp>
      <p:cxnSp>
        <p:nvCxnSpPr>
          <p:cNvPr id="172" name="Gewinkelte Verbindung 171"/>
          <p:cNvCxnSpPr>
            <a:stCxn id="164" idx="2"/>
            <a:endCxn id="165" idx="0"/>
          </p:cNvCxnSpPr>
          <p:nvPr/>
        </p:nvCxnSpPr>
        <p:spPr>
          <a:xfrm rot="5400000">
            <a:off x="363417" y="2225242"/>
            <a:ext cx="575657" cy="308607"/>
          </a:xfrm>
          <a:prstGeom prst="bentConnector3">
            <a:avLst>
              <a:gd name="adj1" fmla="val 50000"/>
            </a:avLst>
          </a:prstGeom>
          <a:ln w="127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Gewinkelte Verbindung 172"/>
          <p:cNvCxnSpPr>
            <a:stCxn id="164" idx="2"/>
            <a:endCxn id="166" idx="0"/>
          </p:cNvCxnSpPr>
          <p:nvPr/>
        </p:nvCxnSpPr>
        <p:spPr>
          <a:xfrm rot="16200000" flipH="1">
            <a:off x="760433" y="2136832"/>
            <a:ext cx="575656" cy="485426"/>
          </a:xfrm>
          <a:prstGeom prst="bentConnector3">
            <a:avLst>
              <a:gd name="adj1" fmla="val 50000"/>
            </a:avLst>
          </a:prstGeom>
          <a:ln w="127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Gewinkelte Verbindung 173"/>
          <p:cNvCxnSpPr>
            <a:stCxn id="164" idx="2"/>
            <a:endCxn id="167" idx="0"/>
          </p:cNvCxnSpPr>
          <p:nvPr/>
        </p:nvCxnSpPr>
        <p:spPr>
          <a:xfrm rot="16200000" flipH="1">
            <a:off x="1165143" y="1732122"/>
            <a:ext cx="575656" cy="1294846"/>
          </a:xfrm>
          <a:prstGeom prst="bentConnector3">
            <a:avLst>
              <a:gd name="adj1" fmla="val 50000"/>
            </a:avLst>
          </a:prstGeom>
          <a:ln w="127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Gewinkelte Verbindung 174"/>
          <p:cNvCxnSpPr>
            <a:stCxn id="161" idx="2"/>
            <a:endCxn id="170" idx="0"/>
          </p:cNvCxnSpPr>
          <p:nvPr/>
        </p:nvCxnSpPr>
        <p:spPr>
          <a:xfrm rot="5400000">
            <a:off x="2827390" y="2154393"/>
            <a:ext cx="575655" cy="450303"/>
          </a:xfrm>
          <a:prstGeom prst="bentConnector3">
            <a:avLst>
              <a:gd name="adj1" fmla="val 50000"/>
            </a:avLst>
          </a:prstGeom>
          <a:ln w="127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Gewinkelte Verbindung 175"/>
          <p:cNvCxnSpPr>
            <a:stCxn id="161" idx="2"/>
            <a:endCxn id="171" idx="0"/>
          </p:cNvCxnSpPr>
          <p:nvPr/>
        </p:nvCxnSpPr>
        <p:spPr>
          <a:xfrm rot="16200000" flipH="1">
            <a:off x="3246328" y="2185756"/>
            <a:ext cx="575655" cy="387575"/>
          </a:xfrm>
          <a:prstGeom prst="bentConnector3">
            <a:avLst>
              <a:gd name="adj1" fmla="val 50000"/>
            </a:avLst>
          </a:prstGeom>
          <a:ln w="127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Textfeld 176"/>
          <p:cNvSpPr txBox="1"/>
          <p:nvPr/>
        </p:nvSpPr>
        <p:spPr>
          <a:xfrm>
            <a:off x="228332" y="123230"/>
            <a:ext cx="26208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u="sng"/>
              <a:t>Objects</a:t>
            </a:r>
            <a:r>
              <a:rPr lang="de-DE" sz="1600" u="sng"/>
              <a:t> and </a:t>
            </a:r>
            <a:r>
              <a:rPr lang="de-DE" sz="1600" b="1" u="sng"/>
              <a:t>Kinds</a:t>
            </a:r>
            <a:r>
              <a:rPr lang="de-DE" sz="1600" u="sng"/>
              <a:t> of objects:</a:t>
            </a:r>
          </a:p>
        </p:txBody>
      </p:sp>
      <p:sp>
        <p:nvSpPr>
          <p:cNvPr id="178" name="Textfeld 177"/>
          <p:cNvSpPr txBox="1"/>
          <p:nvPr/>
        </p:nvSpPr>
        <p:spPr>
          <a:xfrm>
            <a:off x="3592523" y="127003"/>
            <a:ext cx="1462139" cy="5262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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singular-named/plural-named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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improper-named/proper-named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printed name </a:t>
            </a:r>
            <a:r>
              <a:rPr lang="de-DE" sz="800" i="1">
                <a:solidFill>
                  <a:schemeClr val="tx1">
                    <a:lumMod val="85000"/>
                    <a:lumOff val="15000"/>
                  </a:schemeClr>
                </a:solidFill>
              </a:rPr>
              <a:t>(text)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printed plural name </a:t>
            </a:r>
            <a:r>
              <a:rPr lang="de-DE" sz="800" i="1">
                <a:solidFill>
                  <a:schemeClr val="tx1">
                    <a:lumMod val="85000"/>
                    <a:lumOff val="15000"/>
                  </a:schemeClr>
                </a:solidFill>
              </a:rPr>
              <a:t>(text)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indefinite article </a:t>
            </a:r>
            <a:r>
              <a:rPr lang="de-DE" sz="800" i="1">
                <a:solidFill>
                  <a:schemeClr val="tx1">
                    <a:lumMod val="85000"/>
                    <a:lumOff val="15000"/>
                  </a:schemeClr>
                </a:solidFill>
              </a:rPr>
              <a:t>(text)</a:t>
            </a:r>
          </a:p>
        </p:txBody>
      </p:sp>
      <p:sp>
        <p:nvSpPr>
          <p:cNvPr id="179" name="Textfeld 178"/>
          <p:cNvSpPr txBox="1"/>
          <p:nvPr/>
        </p:nvSpPr>
        <p:spPr>
          <a:xfrm>
            <a:off x="4065032" y="828706"/>
            <a:ext cx="938358" cy="42165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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lighted/dark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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unvisited/visited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description </a:t>
            </a:r>
            <a:r>
              <a:rPr lang="de-DE" sz="800" i="1">
                <a:solidFill>
                  <a:schemeClr val="tx1">
                    <a:lumMod val="85000"/>
                    <a:lumOff val="15000"/>
                  </a:schemeClr>
                </a:solidFill>
              </a:rPr>
              <a:t>(text)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map region </a:t>
            </a:r>
            <a:r>
              <a:rPr lang="de-DE" sz="800" i="1">
                <a:solidFill>
                  <a:schemeClr val="tx1">
                    <a:lumMod val="85000"/>
                    <a:lumOff val="15000"/>
                  </a:schemeClr>
                </a:solidFill>
              </a:rPr>
              <a:t>(object)</a:t>
            </a:r>
          </a:p>
        </p:txBody>
      </p:sp>
      <p:sp>
        <p:nvSpPr>
          <p:cNvPr id="180" name="Textfeld 179"/>
          <p:cNvSpPr txBox="1"/>
          <p:nvPr/>
        </p:nvSpPr>
        <p:spPr>
          <a:xfrm>
            <a:off x="1433141" y="753980"/>
            <a:ext cx="1983065" cy="94487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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unlit/lit    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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inedible/edible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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portable/fixed in place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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described/undescribed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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unmarked for listing/marked for listing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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mentioned/unmentioned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scenery    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wearable    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handled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pushable between rooms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description </a:t>
            </a:r>
            <a:r>
              <a:rPr lang="de-DE" sz="800" i="1">
                <a:solidFill>
                  <a:schemeClr val="tx1">
                    <a:lumMod val="85000"/>
                    <a:lumOff val="15000"/>
                  </a:schemeClr>
                </a:solidFill>
              </a:rPr>
              <a:t>(text)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   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initial appearance </a:t>
            </a:r>
            <a:r>
              <a:rPr lang="de-DE" sz="800" i="1">
                <a:solidFill>
                  <a:schemeClr val="tx1">
                    <a:lumMod val="85000"/>
                    <a:lumOff val="15000"/>
                  </a:schemeClr>
                </a:solidFill>
              </a:rPr>
              <a:t>(text)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matching key </a:t>
            </a:r>
            <a:r>
              <a:rPr lang="de-DE" sz="800" i="1">
                <a:solidFill>
                  <a:schemeClr val="tx1">
                    <a:lumMod val="85000"/>
                    <a:lumOff val="15000"/>
                  </a:schemeClr>
                </a:solidFill>
              </a:rPr>
              <a:t>(object)</a:t>
            </a:r>
          </a:p>
        </p:txBody>
      </p:sp>
      <p:sp>
        <p:nvSpPr>
          <p:cNvPr id="181" name="Textfeld 180"/>
          <p:cNvSpPr txBox="1"/>
          <p:nvPr/>
        </p:nvSpPr>
        <p:spPr>
          <a:xfrm>
            <a:off x="7747452" y="2119839"/>
            <a:ext cx="1183217" cy="31701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Zapf Dingbats"/>
                <a:ea typeface="Zapf Dingbats"/>
                <a:cs typeface="Zapf Dingbats"/>
              </a:rPr>
              <a:t>✔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fixed in place/</a:t>
            </a:r>
            <a:r>
              <a:rPr lang="de-DE" sz="800" strike="sngStrike">
                <a:solidFill>
                  <a:schemeClr val="tx1">
                    <a:lumMod val="85000"/>
                    <a:lumOff val="15000"/>
                  </a:schemeClr>
                </a:solidFill>
              </a:rPr>
              <a:t>portable</a:t>
            </a:r>
            <a:endParaRPr lang="de-DE" sz="80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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scenery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Zapf Dingbats"/>
                <a:ea typeface="Zapf Dingbats"/>
                <a:cs typeface="Zapf Dingbats"/>
              </a:rPr>
              <a:t>✖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de-DE" sz="800" strike="sngStrike">
                <a:solidFill>
                  <a:schemeClr val="tx1">
                    <a:lumMod val="85000"/>
                    <a:lumOff val="15000"/>
                  </a:schemeClr>
                </a:solidFill>
              </a:rPr>
              <a:t>pushable between rooms</a:t>
            </a:r>
          </a:p>
        </p:txBody>
      </p:sp>
      <p:sp>
        <p:nvSpPr>
          <p:cNvPr id="182" name="Textfeld 181"/>
          <p:cNvSpPr txBox="1"/>
          <p:nvPr/>
        </p:nvSpPr>
        <p:spPr>
          <a:xfrm>
            <a:off x="303165" y="2937558"/>
            <a:ext cx="641201" cy="2123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Zapf Dingbats"/>
                <a:ea typeface="Zapf Dingbats"/>
                <a:cs typeface="Zapf Dingbats"/>
              </a:rPr>
              <a:t>✔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male/</a:t>
            </a:r>
            <a:r>
              <a:rPr lang="de-DE" sz="800" strike="sngStrike">
                <a:solidFill>
                  <a:schemeClr val="tx1">
                    <a:lumMod val="85000"/>
                    <a:lumOff val="15000"/>
                  </a:schemeClr>
                </a:solidFill>
              </a:rPr>
              <a:t>female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Zapf Dingbats"/>
                <a:ea typeface="Zapf Dingbats"/>
                <a:cs typeface="Zapf Dingbats"/>
              </a:rPr>
              <a:t>✖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de-DE" sz="800" strike="sngStrike">
                <a:solidFill>
                  <a:schemeClr val="tx1">
                    <a:lumMod val="85000"/>
                    <a:lumOff val="15000"/>
                  </a:schemeClr>
                </a:solidFill>
              </a:rPr>
              <a:t>neuter</a:t>
            </a:r>
          </a:p>
        </p:txBody>
      </p:sp>
      <p:sp>
        <p:nvSpPr>
          <p:cNvPr id="183" name="Textfeld 182"/>
          <p:cNvSpPr txBox="1"/>
          <p:nvPr/>
        </p:nvSpPr>
        <p:spPr>
          <a:xfrm>
            <a:off x="1135010" y="1847186"/>
            <a:ext cx="1235515" cy="31701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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male/female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neuter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carrying capacity </a:t>
            </a:r>
            <a:r>
              <a:rPr lang="de-DE" sz="800" i="1">
                <a:solidFill>
                  <a:schemeClr val="tx1">
                    <a:lumMod val="85000"/>
                    <a:lumOff val="15000"/>
                  </a:schemeClr>
                </a:solidFill>
              </a:rPr>
              <a:t>(number)</a:t>
            </a:r>
          </a:p>
        </p:txBody>
      </p:sp>
      <p:sp>
        <p:nvSpPr>
          <p:cNvPr id="184" name="Textfeld 183"/>
          <p:cNvSpPr txBox="1"/>
          <p:nvPr/>
        </p:nvSpPr>
        <p:spPr>
          <a:xfrm>
            <a:off x="1021670" y="2937558"/>
            <a:ext cx="641201" cy="2123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Zapf Dingbats"/>
                <a:ea typeface="Zapf Dingbats"/>
                <a:cs typeface="Zapf Dingbats"/>
              </a:rPr>
              <a:t>✔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female/</a:t>
            </a:r>
            <a:r>
              <a:rPr lang="de-DE" sz="800" strike="sngStrike">
                <a:solidFill>
                  <a:schemeClr val="tx1">
                    <a:lumMod val="85000"/>
                    <a:lumOff val="15000"/>
                  </a:schemeClr>
                </a:solidFill>
              </a:rPr>
              <a:t>male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Zapf Dingbats"/>
                <a:ea typeface="Zapf Dingbats"/>
                <a:cs typeface="Zapf Dingbats"/>
              </a:rPr>
              <a:t>✖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de-DE" sz="800" strike="sngStrike">
                <a:solidFill>
                  <a:schemeClr val="tx1">
                    <a:lumMod val="85000"/>
                    <a:lumOff val="15000"/>
                  </a:schemeClr>
                </a:solidFill>
              </a:rPr>
              <a:t>neuter</a:t>
            </a:r>
          </a:p>
        </p:txBody>
      </p:sp>
      <p:sp>
        <p:nvSpPr>
          <p:cNvPr id="185" name="Textfeld 184"/>
          <p:cNvSpPr txBox="1"/>
          <p:nvPr/>
        </p:nvSpPr>
        <p:spPr>
          <a:xfrm>
            <a:off x="3753601" y="1847187"/>
            <a:ext cx="1235515" cy="73558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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opaque/transparent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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open/closed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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unopenable/openable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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unlocked/locked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enterable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lockable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carrying capacity </a:t>
            </a:r>
            <a:r>
              <a:rPr lang="de-DE" sz="800" i="1">
                <a:solidFill>
                  <a:schemeClr val="tx1">
                    <a:lumMod val="85000"/>
                    <a:lumOff val="15000"/>
                  </a:schemeClr>
                </a:solidFill>
              </a:rPr>
              <a:t>(number)</a:t>
            </a:r>
          </a:p>
        </p:txBody>
      </p:sp>
      <p:sp>
        <p:nvSpPr>
          <p:cNvPr id="186" name="Textfeld 185"/>
          <p:cNvSpPr txBox="1"/>
          <p:nvPr/>
        </p:nvSpPr>
        <p:spPr>
          <a:xfrm>
            <a:off x="8169138" y="2638804"/>
            <a:ext cx="752376" cy="5990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36000" tIns="36000" rIns="36000" bIns="36000" rtlCol="0">
            <a:spAutoFit/>
          </a:bodyPr>
          <a:lstStyle/>
          <a:p>
            <a:pPr>
              <a:lnSpc>
                <a:spcPct val="85000"/>
              </a:lnSpc>
            </a:pPr>
            <a:r>
              <a:rPr lang="de-DE" sz="800">
                <a:latin typeface="Wingdings"/>
                <a:ea typeface="Wingdings"/>
                <a:cs typeface="Wingdings"/>
              </a:rPr>
              <a:t></a:t>
            </a:r>
            <a:r>
              <a:rPr lang="de-DE" sz="800"/>
              <a:t> usually</a:t>
            </a:r>
          </a:p>
          <a:p>
            <a:pPr>
              <a:lnSpc>
                <a:spcPct val="85000"/>
              </a:lnSpc>
            </a:pPr>
            <a:r>
              <a:rPr lang="de-DE" sz="800"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de-DE" sz="800"/>
              <a:t> usually not</a:t>
            </a:r>
          </a:p>
          <a:p>
            <a:pPr>
              <a:lnSpc>
                <a:spcPct val="85000"/>
              </a:lnSpc>
            </a:pPr>
            <a:r>
              <a:rPr lang="de-DE" sz="800">
                <a:latin typeface="Zapf Dingbats"/>
                <a:ea typeface="Zapf Dingbats"/>
                <a:cs typeface="Zapf Dingbats"/>
              </a:rPr>
              <a:t>✔</a:t>
            </a:r>
            <a:r>
              <a:rPr lang="de-DE" sz="800"/>
              <a:t> always</a:t>
            </a:r>
          </a:p>
          <a:p>
            <a:pPr>
              <a:lnSpc>
                <a:spcPct val="85000"/>
              </a:lnSpc>
            </a:pPr>
            <a:r>
              <a:rPr lang="de-DE" sz="800">
                <a:latin typeface="Zapf Dingbats"/>
                <a:ea typeface="Zapf Dingbats"/>
                <a:cs typeface="Zapf Dingbats"/>
              </a:rPr>
              <a:t>✖</a:t>
            </a:r>
            <a:r>
              <a:rPr lang="de-DE" sz="800"/>
              <a:t> </a:t>
            </a:r>
            <a:r>
              <a:rPr lang="de-DE" sz="800" strike="sngStrike"/>
              <a:t>never</a:t>
            </a:r>
          </a:p>
          <a:p>
            <a:pPr>
              <a:lnSpc>
                <a:spcPct val="85000"/>
              </a:lnSpc>
            </a:pPr>
            <a:r>
              <a:rPr lang="de-DE" sz="800"/>
              <a:t> </a:t>
            </a:r>
            <a:r>
              <a:rPr lang="de-DE" sz="800">
                <a:latin typeface="Wingdings"/>
                <a:ea typeface="Wingdings"/>
                <a:cs typeface="Wingdings"/>
              </a:rPr>
              <a:t></a:t>
            </a:r>
            <a:r>
              <a:rPr lang="de-DE" sz="800"/>
              <a:t> can have prop</a:t>
            </a:r>
          </a:p>
        </p:txBody>
      </p:sp>
      <p:sp>
        <p:nvSpPr>
          <p:cNvPr id="187" name="Textfeld 186"/>
          <p:cNvSpPr txBox="1"/>
          <p:nvPr/>
        </p:nvSpPr>
        <p:spPr>
          <a:xfrm>
            <a:off x="6839422" y="2119836"/>
            <a:ext cx="1158721" cy="84023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Zapf Dingbats"/>
                <a:ea typeface="Zapf Dingbats"/>
                <a:cs typeface="Zapf Dingbats"/>
              </a:rPr>
              <a:t>✔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fixed in place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Zapf Dingbats"/>
                <a:ea typeface="Zapf Dingbats"/>
                <a:cs typeface="Zapf Dingbats"/>
              </a:rPr>
              <a:t>✖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de-DE" sz="800" strike="sngStrike">
                <a:solidFill>
                  <a:schemeClr val="tx1">
                    <a:lumMod val="85000"/>
                    <a:lumOff val="15000"/>
                  </a:schemeClr>
                </a:solidFill>
              </a:rPr>
              <a:t>portable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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closed/open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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openable/unopenable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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unlocked/locked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lockable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Zapf Dingbats"/>
                <a:ea typeface="Zapf Dingbats"/>
                <a:cs typeface="Zapf Dingbats"/>
              </a:rPr>
              <a:t>✖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de-DE" sz="800" strike="sngStrike">
                <a:solidFill>
                  <a:schemeClr val="tx1">
                    <a:lumMod val="85000"/>
                    <a:lumOff val="15000"/>
                  </a:schemeClr>
                </a:solidFill>
              </a:rPr>
              <a:t>pushable between rooms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other side </a:t>
            </a:r>
            <a:r>
              <a:rPr lang="de-DE" sz="800" i="1">
                <a:solidFill>
                  <a:schemeClr val="tx1">
                    <a:lumMod val="85000"/>
                    <a:lumOff val="15000"/>
                  </a:schemeClr>
                </a:solidFill>
              </a:rPr>
              <a:t>(object)</a:t>
            </a:r>
          </a:p>
        </p:txBody>
      </p:sp>
      <p:sp>
        <p:nvSpPr>
          <p:cNvPr id="188" name="Textfeld 187"/>
          <p:cNvSpPr txBox="1"/>
          <p:nvPr/>
        </p:nvSpPr>
        <p:spPr>
          <a:xfrm>
            <a:off x="2575788" y="2924602"/>
            <a:ext cx="666849" cy="31701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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enterable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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fixed in place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portable</a:t>
            </a:r>
          </a:p>
        </p:txBody>
      </p:sp>
      <p:sp>
        <p:nvSpPr>
          <p:cNvPr id="189" name="Textfeld 188"/>
          <p:cNvSpPr txBox="1"/>
          <p:nvPr/>
        </p:nvSpPr>
        <p:spPr>
          <a:xfrm>
            <a:off x="5106619" y="2119836"/>
            <a:ext cx="1158721" cy="42165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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fixed in place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portable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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scenery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Zapf Dingbats"/>
                <a:ea typeface="Zapf Dingbats"/>
                <a:cs typeface="Zapf Dingbats"/>
              </a:rPr>
              <a:t>✖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de-DE" sz="800" strike="sngStrike">
                <a:solidFill>
                  <a:schemeClr val="tx1">
                    <a:lumMod val="85000"/>
                    <a:lumOff val="15000"/>
                  </a:schemeClr>
                </a:solidFill>
              </a:rPr>
              <a:t>pushable between rooms</a:t>
            </a:r>
          </a:p>
        </p:txBody>
      </p:sp>
      <p:sp>
        <p:nvSpPr>
          <p:cNvPr id="190" name="Textfeld 189"/>
          <p:cNvSpPr txBox="1"/>
          <p:nvPr/>
        </p:nvSpPr>
        <p:spPr>
          <a:xfrm>
            <a:off x="6056847" y="2124069"/>
            <a:ext cx="666849" cy="2123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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switched off/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    switched on</a:t>
            </a:r>
          </a:p>
        </p:txBody>
      </p:sp>
      <p:sp>
        <p:nvSpPr>
          <p:cNvPr id="191" name="Textfeld 190"/>
          <p:cNvSpPr txBox="1"/>
          <p:nvPr/>
        </p:nvSpPr>
        <p:spPr>
          <a:xfrm>
            <a:off x="7736280" y="828706"/>
            <a:ext cx="992860" cy="31701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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unmarked for listing/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    marked for listing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opposite </a:t>
            </a:r>
            <a:r>
              <a:rPr lang="de-DE" sz="800" i="1">
                <a:solidFill>
                  <a:schemeClr val="tx1">
                    <a:lumMod val="85000"/>
                    <a:lumOff val="15000"/>
                  </a:schemeClr>
                </a:solidFill>
              </a:rPr>
              <a:t>(direction)</a:t>
            </a:r>
          </a:p>
        </p:txBody>
      </p:sp>
      <p:cxnSp>
        <p:nvCxnSpPr>
          <p:cNvPr id="192" name="Gerade Verbindung 191"/>
          <p:cNvCxnSpPr/>
          <p:nvPr/>
        </p:nvCxnSpPr>
        <p:spPr>
          <a:xfrm flipV="1">
            <a:off x="805549" y="1733550"/>
            <a:ext cx="7268366" cy="1"/>
          </a:xfrm>
          <a:prstGeom prst="line">
            <a:avLst/>
          </a:prstGeom>
          <a:ln w="12700" cap="rnd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Gerade Verbindung 192"/>
          <p:cNvCxnSpPr>
            <a:stCxn id="164" idx="0"/>
          </p:cNvCxnSpPr>
          <p:nvPr/>
        </p:nvCxnSpPr>
        <p:spPr>
          <a:xfrm rot="5400000" flipH="1" flipV="1">
            <a:off x="748730" y="1790369"/>
            <a:ext cx="113637" cy="1"/>
          </a:xfrm>
          <a:prstGeom prst="line">
            <a:avLst/>
          </a:prstGeom>
          <a:ln w="127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Gerade Verbindung 193"/>
          <p:cNvCxnSpPr>
            <a:stCxn id="161" idx="0"/>
          </p:cNvCxnSpPr>
          <p:nvPr/>
        </p:nvCxnSpPr>
        <p:spPr>
          <a:xfrm rot="16200000" flipV="1">
            <a:off x="3282756" y="1789574"/>
            <a:ext cx="115224" cy="1"/>
          </a:xfrm>
          <a:prstGeom prst="line">
            <a:avLst/>
          </a:prstGeom>
          <a:ln w="127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Gerade Verbindung 194"/>
          <p:cNvCxnSpPr>
            <a:stCxn id="163" idx="0"/>
          </p:cNvCxnSpPr>
          <p:nvPr/>
        </p:nvCxnSpPr>
        <p:spPr>
          <a:xfrm rot="5400000" flipH="1" flipV="1">
            <a:off x="5412888" y="1793204"/>
            <a:ext cx="124169" cy="1686"/>
          </a:xfrm>
          <a:prstGeom prst="line">
            <a:avLst/>
          </a:prstGeom>
          <a:ln w="127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Gerade Verbindung 195"/>
          <p:cNvCxnSpPr>
            <a:stCxn id="168" idx="0"/>
          </p:cNvCxnSpPr>
          <p:nvPr/>
        </p:nvCxnSpPr>
        <p:spPr>
          <a:xfrm rot="5400000" flipH="1" flipV="1">
            <a:off x="6252213" y="1792099"/>
            <a:ext cx="124169" cy="3896"/>
          </a:xfrm>
          <a:prstGeom prst="line">
            <a:avLst/>
          </a:prstGeom>
          <a:ln w="127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Gerade Verbindung 196"/>
          <p:cNvCxnSpPr>
            <a:stCxn id="162" idx="0"/>
          </p:cNvCxnSpPr>
          <p:nvPr/>
        </p:nvCxnSpPr>
        <p:spPr>
          <a:xfrm rot="16200000" flipV="1">
            <a:off x="6970494" y="1794622"/>
            <a:ext cx="122580" cy="437"/>
          </a:xfrm>
          <a:prstGeom prst="line">
            <a:avLst/>
          </a:prstGeom>
          <a:ln w="127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Gerade Verbindung 197"/>
          <p:cNvCxnSpPr/>
          <p:nvPr/>
        </p:nvCxnSpPr>
        <p:spPr>
          <a:xfrm rot="5400000" flipH="1" flipV="1">
            <a:off x="8010987" y="1794791"/>
            <a:ext cx="124169" cy="1686"/>
          </a:xfrm>
          <a:prstGeom prst="line">
            <a:avLst/>
          </a:prstGeom>
          <a:ln w="127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Gewinkelte Verbindung 198"/>
          <p:cNvCxnSpPr>
            <a:stCxn id="156" idx="2"/>
            <a:endCxn id="157" idx="0"/>
          </p:cNvCxnSpPr>
          <p:nvPr/>
        </p:nvCxnSpPr>
        <p:spPr>
          <a:xfrm rot="5400000">
            <a:off x="2073140" y="-361365"/>
            <a:ext cx="271699" cy="2109727"/>
          </a:xfrm>
          <a:prstGeom prst="bentConnector3">
            <a:avLst>
              <a:gd name="adj1" fmla="val 50000"/>
            </a:avLst>
          </a:prstGeom>
          <a:ln w="127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Gewinkelte Verbindung 199"/>
          <p:cNvCxnSpPr>
            <a:stCxn id="156" idx="2"/>
            <a:endCxn id="158" idx="0"/>
          </p:cNvCxnSpPr>
          <p:nvPr/>
        </p:nvCxnSpPr>
        <p:spPr>
          <a:xfrm rot="16200000" flipH="1">
            <a:off x="3383817" y="437683"/>
            <a:ext cx="271699" cy="511629"/>
          </a:xfrm>
          <a:prstGeom prst="bentConnector3">
            <a:avLst>
              <a:gd name="adj1" fmla="val 50000"/>
            </a:avLst>
          </a:prstGeom>
          <a:ln w="127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Gewinkelte Verbindung 200"/>
          <p:cNvCxnSpPr>
            <a:stCxn id="156" idx="2"/>
            <a:endCxn id="159" idx="0"/>
          </p:cNvCxnSpPr>
          <p:nvPr/>
        </p:nvCxnSpPr>
        <p:spPr>
          <a:xfrm rot="16200000" flipH="1">
            <a:off x="4431556" y="-610056"/>
            <a:ext cx="271699" cy="2607107"/>
          </a:xfrm>
          <a:prstGeom prst="bentConnector3">
            <a:avLst>
              <a:gd name="adj1" fmla="val 50000"/>
            </a:avLst>
          </a:prstGeom>
          <a:ln w="127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winkelte Verbindung 201"/>
          <p:cNvCxnSpPr>
            <a:stCxn id="156" idx="2"/>
            <a:endCxn id="160" idx="0"/>
          </p:cNvCxnSpPr>
          <p:nvPr/>
        </p:nvCxnSpPr>
        <p:spPr>
          <a:xfrm rot="16200000" flipH="1">
            <a:off x="5167188" y="-1345687"/>
            <a:ext cx="271699" cy="4078370"/>
          </a:xfrm>
          <a:prstGeom prst="bentConnector3">
            <a:avLst>
              <a:gd name="adj1" fmla="val 50000"/>
            </a:avLst>
          </a:prstGeom>
          <a:ln w="127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Gerade Verbindung 202"/>
          <p:cNvCxnSpPr>
            <a:stCxn id="157" idx="2"/>
          </p:cNvCxnSpPr>
          <p:nvPr/>
        </p:nvCxnSpPr>
        <p:spPr>
          <a:xfrm rot="5400000">
            <a:off x="824289" y="1402920"/>
            <a:ext cx="658878" cy="794"/>
          </a:xfrm>
          <a:prstGeom prst="line">
            <a:avLst/>
          </a:prstGeom>
          <a:ln w="127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Abgerundetes Rechteck 203"/>
          <p:cNvSpPr/>
          <p:nvPr/>
        </p:nvSpPr>
        <p:spPr>
          <a:xfrm>
            <a:off x="5294338" y="313119"/>
            <a:ext cx="669376" cy="244530"/>
          </a:xfrm>
          <a:prstGeom prst="roundRect">
            <a:avLst/>
          </a:prstGeom>
          <a:solidFill>
            <a:srgbClr val="E4FDC2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72000" tIns="18000" rIns="72000" bIns="18000" rtlCol="0" anchor="ctr">
            <a:spAutoFit/>
          </a:bodyPr>
          <a:lstStyle/>
          <a:p>
            <a:pPr algn="ctr"/>
            <a:r>
              <a:rPr lang="de-DE" sz="1200" b="1"/>
              <a:t>number</a:t>
            </a:r>
          </a:p>
        </p:txBody>
      </p:sp>
      <p:sp>
        <p:nvSpPr>
          <p:cNvPr id="205" name="Abgerundetes Rechteck 204"/>
          <p:cNvSpPr/>
          <p:nvPr/>
        </p:nvSpPr>
        <p:spPr>
          <a:xfrm>
            <a:off x="6083104" y="313119"/>
            <a:ext cx="459342" cy="244530"/>
          </a:xfrm>
          <a:prstGeom prst="roundRect">
            <a:avLst/>
          </a:prstGeom>
          <a:solidFill>
            <a:srgbClr val="E4FDC2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72000" tIns="18000" rIns="72000" bIns="18000" rtlCol="0" anchor="ctr">
            <a:spAutoFit/>
          </a:bodyPr>
          <a:lstStyle/>
          <a:p>
            <a:pPr algn="ctr"/>
            <a:r>
              <a:rPr lang="de-DE" sz="1200" b="1"/>
              <a:t>time</a:t>
            </a:r>
          </a:p>
        </p:txBody>
      </p:sp>
      <p:sp>
        <p:nvSpPr>
          <p:cNvPr id="206" name="Abgerundetes Rechteck 205"/>
          <p:cNvSpPr/>
          <p:nvPr/>
        </p:nvSpPr>
        <p:spPr>
          <a:xfrm>
            <a:off x="6664427" y="313119"/>
            <a:ext cx="837643" cy="244530"/>
          </a:xfrm>
          <a:prstGeom prst="roundRect">
            <a:avLst/>
          </a:prstGeom>
          <a:solidFill>
            <a:srgbClr val="E4FDC2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72000" tIns="18000" rIns="72000" bIns="18000" rtlCol="0" anchor="ctr">
            <a:spAutoFit/>
          </a:bodyPr>
          <a:lstStyle/>
          <a:p>
            <a:pPr algn="ctr"/>
            <a:r>
              <a:rPr lang="de-DE" sz="1200" b="1"/>
              <a:t>truth state</a:t>
            </a:r>
          </a:p>
        </p:txBody>
      </p:sp>
      <p:sp>
        <p:nvSpPr>
          <p:cNvPr id="207" name="Abgerundetes Rechteck 206"/>
          <p:cNvSpPr/>
          <p:nvPr/>
        </p:nvSpPr>
        <p:spPr>
          <a:xfrm>
            <a:off x="7615884" y="313117"/>
            <a:ext cx="418979" cy="244530"/>
          </a:xfrm>
          <a:prstGeom prst="roundRect">
            <a:avLst/>
          </a:prstGeom>
          <a:solidFill>
            <a:srgbClr val="E4FDC2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72000" tIns="18000" rIns="72000" bIns="18000" rtlCol="0" anchor="ctr">
            <a:spAutoFit/>
          </a:bodyPr>
          <a:lstStyle/>
          <a:p>
            <a:pPr algn="ctr"/>
            <a:r>
              <a:rPr lang="de-DE" sz="1200" b="1"/>
              <a:t>text</a:t>
            </a:r>
          </a:p>
        </p:txBody>
      </p:sp>
      <p:sp>
        <p:nvSpPr>
          <p:cNvPr id="208" name="Abgerundetes Rechteck 207"/>
          <p:cNvSpPr/>
          <p:nvPr/>
        </p:nvSpPr>
        <p:spPr>
          <a:xfrm>
            <a:off x="8147580" y="313117"/>
            <a:ext cx="528391" cy="244530"/>
          </a:xfrm>
          <a:prstGeom prst="roundRect">
            <a:avLst/>
          </a:prstGeom>
          <a:solidFill>
            <a:srgbClr val="E4FDC2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72000" tIns="18000" rIns="72000" bIns="18000" rtlCol="0" anchor="ctr">
            <a:spAutoFit/>
          </a:bodyPr>
          <a:lstStyle/>
          <a:p>
            <a:pPr algn="ctr"/>
            <a:r>
              <a:rPr lang="de-DE" sz="1200" b="1"/>
              <a:t>scene</a:t>
            </a:r>
          </a:p>
        </p:txBody>
      </p:sp>
      <p:sp>
        <p:nvSpPr>
          <p:cNvPr id="209" name="Textfeld 208"/>
          <p:cNvSpPr txBox="1"/>
          <p:nvPr/>
        </p:nvSpPr>
        <p:spPr>
          <a:xfrm>
            <a:off x="8709839" y="263714"/>
            <a:ext cx="17481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/>
              <a:t>...</a:t>
            </a:r>
          </a:p>
        </p:txBody>
      </p:sp>
      <p:sp>
        <p:nvSpPr>
          <p:cNvPr id="210" name="Rechteck 209"/>
          <p:cNvSpPr/>
          <p:nvPr/>
        </p:nvSpPr>
        <p:spPr>
          <a:xfrm>
            <a:off x="3816916" y="1301672"/>
            <a:ext cx="5060879" cy="39190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de-DE" sz="800" b="1"/>
              <a:t>Region</a:t>
            </a:r>
            <a:r>
              <a:rPr lang="de-DE" sz="800"/>
              <a:t>: an aggregate for Rooms.  </a:t>
            </a:r>
            <a:r>
              <a:rPr lang="de-DE" sz="800" b="1"/>
              <a:t>Supporter</a:t>
            </a:r>
            <a:r>
              <a:rPr lang="de-DE" sz="800"/>
              <a:t>: a horizontal surface on which things can be put (e.g. chair, table).  </a:t>
            </a:r>
            <a:r>
              <a:rPr lang="de-DE" sz="800" b="1"/>
              <a:t>Door</a:t>
            </a:r>
            <a:r>
              <a:rPr lang="de-DE" sz="800"/>
              <a:t>: connects Rooms.  </a:t>
            </a:r>
            <a:r>
              <a:rPr lang="de-DE" sz="800" b="1"/>
              <a:t>Direction</a:t>
            </a:r>
            <a:r>
              <a:rPr lang="de-DE" sz="800"/>
              <a:t>: like north, south.  </a:t>
            </a:r>
            <a:r>
              <a:rPr lang="de-DE" sz="800" b="1"/>
              <a:t>Backdrop</a:t>
            </a:r>
            <a:r>
              <a:rPr lang="de-DE" sz="800"/>
              <a:t>: scenery that may extend across several Rooms (e.g. a river floating through several rooms, the sky, an omnipresent sound).  </a:t>
            </a:r>
            <a:r>
              <a:rPr lang="de-DE" sz="800" b="1"/>
              <a:t>Animal</a:t>
            </a:r>
            <a:r>
              <a:rPr lang="de-DE" sz="800"/>
              <a:t>: treated as a kind of person, just as pets are.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328203" y="861151"/>
            <a:ext cx="1223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/>
              <a:t>Typed command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4220295" y="861151"/>
            <a:ext cx="9471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/>
              <a:t>„Try“ phrase</a:t>
            </a:r>
          </a:p>
        </p:txBody>
      </p:sp>
      <p:sp>
        <p:nvSpPr>
          <p:cNvPr id="4" name="Eine Ecke des Rechtecks schneiden 3"/>
          <p:cNvSpPr/>
          <p:nvPr/>
        </p:nvSpPr>
        <p:spPr>
          <a:xfrm>
            <a:off x="3576083" y="1675018"/>
            <a:ext cx="619744" cy="279771"/>
          </a:xfrm>
          <a:prstGeom prst="snip1Rect">
            <a:avLst/>
          </a:prstGeom>
          <a:solidFill>
            <a:srgbClr val="E4FDC2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tIns="0" bIns="72000" rtlCol="0" anchor="ctr">
            <a:spAutoFit/>
          </a:bodyPr>
          <a:lstStyle/>
          <a:p>
            <a:pPr algn="ctr"/>
            <a:r>
              <a:rPr lang="de-DE" sz="1200"/>
              <a:t>Before</a:t>
            </a:r>
          </a:p>
        </p:txBody>
      </p:sp>
      <p:sp>
        <p:nvSpPr>
          <p:cNvPr id="5" name="Eine Ecke des Rechtecks schneiden 4"/>
          <p:cNvSpPr/>
          <p:nvPr/>
        </p:nvSpPr>
        <p:spPr>
          <a:xfrm>
            <a:off x="3554728" y="2393409"/>
            <a:ext cx="662454" cy="279771"/>
          </a:xfrm>
          <a:prstGeom prst="snip1Rect">
            <a:avLst/>
          </a:prstGeom>
          <a:solidFill>
            <a:srgbClr val="FFBEBE"/>
          </a:solidFill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tIns="0" bIns="72000" rtlCol="0" anchor="ctr">
            <a:spAutoFit/>
          </a:bodyPr>
          <a:lstStyle/>
          <a:p>
            <a:pPr algn="ctr"/>
            <a:r>
              <a:rPr lang="de-DE" sz="1200"/>
              <a:t>Instead</a:t>
            </a:r>
          </a:p>
        </p:txBody>
      </p:sp>
      <p:sp>
        <p:nvSpPr>
          <p:cNvPr id="6" name="Eine Ecke des Rechtecks schneiden 5"/>
          <p:cNvSpPr/>
          <p:nvPr/>
        </p:nvSpPr>
        <p:spPr>
          <a:xfrm>
            <a:off x="2562417" y="3111228"/>
            <a:ext cx="794766" cy="480510"/>
          </a:xfrm>
          <a:prstGeom prst="snip1Rect">
            <a:avLst/>
          </a:prstGeom>
          <a:solidFill>
            <a:srgbClr val="E4FDC2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72000" rtlCol="0" anchor="ctr">
            <a:spAutoFit/>
          </a:bodyPr>
          <a:lstStyle/>
          <a:p>
            <a:pPr algn="ctr"/>
            <a:r>
              <a:rPr lang="de-DE" sz="1200"/>
              <a:t>Check</a:t>
            </a:r>
          </a:p>
          <a:p>
            <a:pPr algn="ctr"/>
            <a:r>
              <a:rPr lang="de-DE" sz="1200"/>
              <a:t>looking</a:t>
            </a:r>
          </a:p>
        </p:txBody>
      </p:sp>
      <p:sp>
        <p:nvSpPr>
          <p:cNvPr id="7" name="Eine Ecke des Rechtecks schneiden 6"/>
          <p:cNvSpPr/>
          <p:nvPr/>
        </p:nvSpPr>
        <p:spPr>
          <a:xfrm>
            <a:off x="3488572" y="3111228"/>
            <a:ext cx="794766" cy="480510"/>
          </a:xfrm>
          <a:prstGeom prst="snip1Rect">
            <a:avLst/>
          </a:prstGeom>
          <a:solidFill>
            <a:srgbClr val="E4FDC2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72000" rtlCol="0" anchor="ctr">
            <a:spAutoFit/>
          </a:bodyPr>
          <a:lstStyle/>
          <a:p>
            <a:pPr algn="ctr"/>
            <a:r>
              <a:rPr lang="de-DE" sz="1200" b="1"/>
              <a:t>Check</a:t>
            </a:r>
          </a:p>
          <a:p>
            <a:pPr algn="ctr"/>
            <a:r>
              <a:rPr lang="de-DE" sz="1200" b="1"/>
              <a:t>taking</a:t>
            </a:r>
          </a:p>
        </p:txBody>
      </p:sp>
      <p:sp>
        <p:nvSpPr>
          <p:cNvPr id="8" name="Eine Ecke des Rechtecks schneiden 7"/>
          <p:cNvSpPr/>
          <p:nvPr/>
        </p:nvSpPr>
        <p:spPr>
          <a:xfrm>
            <a:off x="4394716" y="3111228"/>
            <a:ext cx="794766" cy="480510"/>
          </a:xfrm>
          <a:prstGeom prst="snip1Rect">
            <a:avLst/>
          </a:prstGeom>
          <a:solidFill>
            <a:srgbClr val="E4FDC2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72000" rtlCol="0" anchor="ctr">
            <a:spAutoFit/>
          </a:bodyPr>
          <a:lstStyle/>
          <a:p>
            <a:pPr algn="ctr"/>
            <a:r>
              <a:rPr lang="de-DE" sz="1200"/>
              <a:t>Check</a:t>
            </a:r>
          </a:p>
          <a:p>
            <a:pPr algn="ctr"/>
            <a:r>
              <a:rPr lang="de-DE" sz="1200"/>
              <a:t>dropping</a:t>
            </a:r>
          </a:p>
        </p:txBody>
      </p:sp>
      <p:sp>
        <p:nvSpPr>
          <p:cNvPr id="9" name="Eine Ecke des Rechtecks schneiden 8"/>
          <p:cNvSpPr/>
          <p:nvPr/>
        </p:nvSpPr>
        <p:spPr>
          <a:xfrm>
            <a:off x="2562417" y="3940414"/>
            <a:ext cx="794766" cy="480510"/>
          </a:xfrm>
          <a:prstGeom prst="snip1Rect">
            <a:avLst/>
          </a:prstGeom>
          <a:solidFill>
            <a:srgbClr val="E4FDC2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72000" rtlCol="0" anchor="ctr">
            <a:spAutoFit/>
          </a:bodyPr>
          <a:lstStyle/>
          <a:p>
            <a:pPr algn="ctr"/>
            <a:r>
              <a:rPr lang="de-DE" sz="1200"/>
              <a:t>Carry out</a:t>
            </a:r>
          </a:p>
          <a:p>
            <a:pPr algn="ctr"/>
            <a:r>
              <a:rPr lang="de-DE" sz="1200"/>
              <a:t>looking</a:t>
            </a:r>
          </a:p>
        </p:txBody>
      </p:sp>
      <p:sp>
        <p:nvSpPr>
          <p:cNvPr id="10" name="Eine Ecke des Rechtecks schneiden 9"/>
          <p:cNvSpPr/>
          <p:nvPr/>
        </p:nvSpPr>
        <p:spPr>
          <a:xfrm>
            <a:off x="3488572" y="3940414"/>
            <a:ext cx="794766" cy="480510"/>
          </a:xfrm>
          <a:prstGeom prst="snip1Rect">
            <a:avLst/>
          </a:prstGeom>
          <a:solidFill>
            <a:srgbClr val="E4FDC2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72000" rtlCol="0" anchor="ctr">
            <a:spAutoFit/>
          </a:bodyPr>
          <a:lstStyle/>
          <a:p>
            <a:pPr algn="ctr"/>
            <a:r>
              <a:rPr lang="de-DE" sz="1200" b="1"/>
              <a:t>Carry out</a:t>
            </a:r>
          </a:p>
          <a:p>
            <a:pPr algn="ctr"/>
            <a:r>
              <a:rPr lang="de-DE" sz="1200" b="1"/>
              <a:t>taking</a:t>
            </a:r>
          </a:p>
        </p:txBody>
      </p:sp>
      <p:sp>
        <p:nvSpPr>
          <p:cNvPr id="11" name="Eine Ecke des Rechtecks schneiden 10"/>
          <p:cNvSpPr/>
          <p:nvPr/>
        </p:nvSpPr>
        <p:spPr>
          <a:xfrm>
            <a:off x="4394716" y="3940414"/>
            <a:ext cx="794766" cy="480510"/>
          </a:xfrm>
          <a:prstGeom prst="snip1Rect">
            <a:avLst/>
          </a:prstGeom>
          <a:solidFill>
            <a:srgbClr val="E4FDC2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72000" rtlCol="0" anchor="ctr">
            <a:spAutoFit/>
          </a:bodyPr>
          <a:lstStyle/>
          <a:p>
            <a:pPr algn="ctr"/>
            <a:r>
              <a:rPr lang="de-DE" sz="1200"/>
              <a:t>Carry out</a:t>
            </a:r>
          </a:p>
          <a:p>
            <a:pPr algn="ctr"/>
            <a:r>
              <a:rPr lang="de-DE" sz="1200"/>
              <a:t>dropping</a:t>
            </a:r>
          </a:p>
        </p:txBody>
      </p:sp>
      <p:sp>
        <p:nvSpPr>
          <p:cNvPr id="12" name="Eine Ecke des Rechtecks schneiden 11"/>
          <p:cNvSpPr/>
          <p:nvPr/>
        </p:nvSpPr>
        <p:spPr>
          <a:xfrm>
            <a:off x="3626970" y="4836190"/>
            <a:ext cx="517970" cy="279771"/>
          </a:xfrm>
          <a:prstGeom prst="snip1Rect">
            <a:avLst/>
          </a:prstGeom>
          <a:solidFill>
            <a:srgbClr val="FFBEBE"/>
          </a:solidFill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tIns="0" bIns="72000" rtlCol="0" anchor="ctr">
            <a:spAutoFit/>
          </a:bodyPr>
          <a:lstStyle/>
          <a:p>
            <a:pPr algn="ctr"/>
            <a:r>
              <a:rPr lang="de-DE" sz="1200"/>
              <a:t>After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2116558" y="3011535"/>
            <a:ext cx="417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/>
              <a:t>...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5206998" y="3011535"/>
            <a:ext cx="417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/>
              <a:t>...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2116558" y="3823787"/>
            <a:ext cx="417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/>
              <a:t>...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5206998" y="3823787"/>
            <a:ext cx="417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/>
              <a:t>...</a:t>
            </a:r>
          </a:p>
        </p:txBody>
      </p:sp>
      <p:cxnSp>
        <p:nvCxnSpPr>
          <p:cNvPr id="18" name="Gerade Verbindung mit Pfeil 17"/>
          <p:cNvCxnSpPr/>
          <p:nvPr/>
        </p:nvCxnSpPr>
        <p:spPr>
          <a:xfrm>
            <a:off x="3141133" y="1138150"/>
            <a:ext cx="592667" cy="4741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 flipH="1">
            <a:off x="4042488" y="1138150"/>
            <a:ext cx="592667" cy="4741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/>
        </p:nvCxnSpPr>
        <p:spPr>
          <a:xfrm rot="16200000" flipH="1">
            <a:off x="3737858" y="2903613"/>
            <a:ext cx="296690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/>
          <p:nvPr/>
        </p:nvCxnSpPr>
        <p:spPr>
          <a:xfrm rot="16200000" flipH="1">
            <a:off x="3737859" y="2175481"/>
            <a:ext cx="296690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/>
          <p:nvPr/>
        </p:nvCxnSpPr>
        <p:spPr>
          <a:xfrm rot="16200000" flipH="1">
            <a:off x="3737858" y="4622861"/>
            <a:ext cx="296690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ine Ecke des Rechtecks schneiden 26"/>
          <p:cNvSpPr/>
          <p:nvPr/>
        </p:nvSpPr>
        <p:spPr>
          <a:xfrm>
            <a:off x="2562417" y="5583642"/>
            <a:ext cx="794766" cy="480510"/>
          </a:xfrm>
          <a:prstGeom prst="snip1Rect">
            <a:avLst/>
          </a:prstGeom>
          <a:solidFill>
            <a:srgbClr val="E4FDC2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72000" rtlCol="0" anchor="ctr">
            <a:spAutoFit/>
          </a:bodyPr>
          <a:lstStyle/>
          <a:p>
            <a:pPr algn="ctr"/>
            <a:r>
              <a:rPr lang="de-DE" sz="1200"/>
              <a:t>Report</a:t>
            </a:r>
          </a:p>
          <a:p>
            <a:pPr algn="ctr"/>
            <a:r>
              <a:rPr lang="de-DE" sz="1200"/>
              <a:t>looking</a:t>
            </a:r>
          </a:p>
        </p:txBody>
      </p:sp>
      <p:sp>
        <p:nvSpPr>
          <p:cNvPr id="28" name="Eine Ecke des Rechtecks schneiden 27"/>
          <p:cNvSpPr/>
          <p:nvPr/>
        </p:nvSpPr>
        <p:spPr>
          <a:xfrm>
            <a:off x="3488572" y="5583642"/>
            <a:ext cx="794766" cy="480510"/>
          </a:xfrm>
          <a:prstGeom prst="snip1Rect">
            <a:avLst/>
          </a:prstGeom>
          <a:solidFill>
            <a:srgbClr val="E4FDC2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72000" rtlCol="0" anchor="ctr">
            <a:spAutoFit/>
          </a:bodyPr>
          <a:lstStyle/>
          <a:p>
            <a:pPr algn="ctr"/>
            <a:r>
              <a:rPr lang="de-DE" sz="1200" b="1"/>
              <a:t>Report</a:t>
            </a:r>
          </a:p>
          <a:p>
            <a:pPr algn="ctr"/>
            <a:r>
              <a:rPr lang="de-DE" sz="1200" b="1"/>
              <a:t>taking</a:t>
            </a:r>
          </a:p>
        </p:txBody>
      </p:sp>
      <p:sp>
        <p:nvSpPr>
          <p:cNvPr id="29" name="Eine Ecke des Rechtecks schneiden 28"/>
          <p:cNvSpPr/>
          <p:nvPr/>
        </p:nvSpPr>
        <p:spPr>
          <a:xfrm>
            <a:off x="4394716" y="5583642"/>
            <a:ext cx="794766" cy="480510"/>
          </a:xfrm>
          <a:prstGeom prst="snip1Rect">
            <a:avLst/>
          </a:prstGeom>
          <a:solidFill>
            <a:srgbClr val="E4FDC2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72000" rtlCol="0" anchor="ctr">
            <a:spAutoFit/>
          </a:bodyPr>
          <a:lstStyle/>
          <a:p>
            <a:pPr algn="ctr"/>
            <a:r>
              <a:rPr lang="de-DE" sz="1200"/>
              <a:t>Report</a:t>
            </a:r>
          </a:p>
          <a:p>
            <a:pPr algn="ctr"/>
            <a:r>
              <a:rPr lang="de-DE" sz="1200"/>
              <a:t>dropping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2116558" y="5500883"/>
            <a:ext cx="417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/>
              <a:t>...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5206998" y="5500883"/>
            <a:ext cx="417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/>
              <a:t>...</a:t>
            </a:r>
          </a:p>
        </p:txBody>
      </p:sp>
      <p:cxnSp>
        <p:nvCxnSpPr>
          <p:cNvPr id="32" name="Gerade Verbindung mit Pfeil 31"/>
          <p:cNvCxnSpPr/>
          <p:nvPr/>
        </p:nvCxnSpPr>
        <p:spPr>
          <a:xfrm rot="16200000" flipH="1">
            <a:off x="3737859" y="5359460"/>
            <a:ext cx="296690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>
            <a:off x="1934638" y="3772976"/>
            <a:ext cx="3903133" cy="1588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feld 35"/>
          <p:cNvSpPr txBox="1"/>
          <p:nvPr/>
        </p:nvSpPr>
        <p:spPr>
          <a:xfrm>
            <a:off x="1844835" y="3722174"/>
            <a:ext cx="6495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i="1"/>
              <a:t>Success!</a:t>
            </a:r>
          </a:p>
        </p:txBody>
      </p:sp>
      <p:cxnSp>
        <p:nvCxnSpPr>
          <p:cNvPr id="37" name="Gerade Verbindung 36"/>
          <p:cNvCxnSpPr/>
          <p:nvPr/>
        </p:nvCxnSpPr>
        <p:spPr>
          <a:xfrm>
            <a:off x="1934638" y="5312716"/>
            <a:ext cx="3903133" cy="1588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feld 37"/>
          <p:cNvSpPr txBox="1"/>
          <p:nvPr/>
        </p:nvSpPr>
        <p:spPr>
          <a:xfrm>
            <a:off x="1844835" y="5261914"/>
            <a:ext cx="16835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i="1"/>
              <a:t>Stop here if trying „silently“.</a:t>
            </a:r>
          </a:p>
        </p:txBody>
      </p:sp>
      <p:cxnSp>
        <p:nvCxnSpPr>
          <p:cNvPr id="39" name="Gerade Verbindung mit Pfeil 38"/>
          <p:cNvCxnSpPr/>
          <p:nvPr/>
        </p:nvCxnSpPr>
        <p:spPr>
          <a:xfrm rot="16200000" flipH="1">
            <a:off x="3771902" y="3790832"/>
            <a:ext cx="228601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feld 40"/>
          <p:cNvSpPr txBox="1"/>
          <p:nvPr/>
        </p:nvSpPr>
        <p:spPr>
          <a:xfrm>
            <a:off x="4248921" y="1703438"/>
            <a:ext cx="627425" cy="25135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de-DE" sz="1000"/>
              <a:t>default:</a:t>
            </a:r>
          </a:p>
          <a:p>
            <a:pPr>
              <a:lnSpc>
                <a:spcPct val="80000"/>
              </a:lnSpc>
            </a:pPr>
            <a:r>
              <a:rPr lang="de-DE" sz="1000"/>
              <a:t>no outcome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4265855" y="2421829"/>
            <a:ext cx="402191" cy="25135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de-DE" sz="1000"/>
              <a:t>default:</a:t>
            </a:r>
          </a:p>
          <a:p>
            <a:pPr>
              <a:lnSpc>
                <a:spcPct val="80000"/>
              </a:lnSpc>
            </a:pPr>
            <a:r>
              <a:rPr lang="de-DE" sz="1000"/>
              <a:t>failure</a:t>
            </a:r>
          </a:p>
        </p:txBody>
      </p:sp>
      <p:sp>
        <p:nvSpPr>
          <p:cNvPr id="43" name="Textfeld 42"/>
          <p:cNvSpPr txBox="1"/>
          <p:nvPr/>
        </p:nvSpPr>
        <p:spPr>
          <a:xfrm>
            <a:off x="4198119" y="4864610"/>
            <a:ext cx="402191" cy="25135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de-DE" sz="1000"/>
              <a:t>default:</a:t>
            </a:r>
          </a:p>
          <a:p>
            <a:pPr>
              <a:lnSpc>
                <a:spcPct val="80000"/>
              </a:lnSpc>
            </a:pPr>
            <a:r>
              <a:rPr lang="de-DE" sz="1000"/>
              <a:t>success</a:t>
            </a:r>
          </a:p>
        </p:txBody>
      </p:sp>
      <p:sp>
        <p:nvSpPr>
          <p:cNvPr id="44" name="Textfeld 43"/>
          <p:cNvSpPr txBox="1"/>
          <p:nvPr/>
        </p:nvSpPr>
        <p:spPr>
          <a:xfrm>
            <a:off x="5236083" y="4302386"/>
            <a:ext cx="627425" cy="25135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de-DE" sz="1000"/>
              <a:t>default:</a:t>
            </a:r>
          </a:p>
          <a:p>
            <a:pPr>
              <a:lnSpc>
                <a:spcPct val="80000"/>
              </a:lnSpc>
            </a:pPr>
            <a:r>
              <a:rPr lang="de-DE" sz="1000"/>
              <a:t>no outcome</a:t>
            </a:r>
          </a:p>
        </p:txBody>
      </p:sp>
      <p:sp>
        <p:nvSpPr>
          <p:cNvPr id="45" name="Textfeld 44"/>
          <p:cNvSpPr txBox="1"/>
          <p:nvPr/>
        </p:nvSpPr>
        <p:spPr>
          <a:xfrm>
            <a:off x="5236083" y="3468246"/>
            <a:ext cx="627425" cy="25135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de-DE" sz="1000"/>
              <a:t>default:</a:t>
            </a:r>
          </a:p>
          <a:p>
            <a:pPr>
              <a:lnSpc>
                <a:spcPct val="80000"/>
              </a:lnSpc>
            </a:pPr>
            <a:r>
              <a:rPr lang="de-DE" sz="1000"/>
              <a:t>no outcome</a:t>
            </a:r>
          </a:p>
        </p:txBody>
      </p:sp>
      <p:sp>
        <p:nvSpPr>
          <p:cNvPr id="46" name="Textfeld 45"/>
          <p:cNvSpPr txBox="1"/>
          <p:nvPr/>
        </p:nvSpPr>
        <p:spPr>
          <a:xfrm>
            <a:off x="5236083" y="5945614"/>
            <a:ext cx="627425" cy="25135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de-DE" sz="1000"/>
              <a:t>default:</a:t>
            </a:r>
          </a:p>
          <a:p>
            <a:pPr>
              <a:lnSpc>
                <a:spcPct val="80000"/>
              </a:lnSpc>
            </a:pPr>
            <a:r>
              <a:rPr lang="de-DE" sz="1000"/>
              <a:t>no outcome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450374" y="2142223"/>
            <a:ext cx="54221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/>
              <a:t>ALT</a:t>
            </a:r>
          </a:p>
          <a:p>
            <a:endParaRPr lang="de-DE"/>
          </a:p>
          <a:p>
            <a:r>
              <a:rPr lang="de-DE"/>
              <a:t>Farbverläufe werden nicht richtig nach PDF exportiert ...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Gerade Verbindung 77"/>
          <p:cNvCxnSpPr/>
          <p:nvPr/>
        </p:nvCxnSpPr>
        <p:spPr>
          <a:xfrm rot="10800000">
            <a:off x="0" y="3420000"/>
            <a:ext cx="9144000" cy="1588"/>
          </a:xfrm>
          <a:prstGeom prst="line">
            <a:avLst/>
          </a:prstGeom>
          <a:ln w="2540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0" name="Rechteck 79"/>
          <p:cNvSpPr/>
          <p:nvPr/>
        </p:nvSpPr>
        <p:spPr>
          <a:xfrm>
            <a:off x="192437" y="3581400"/>
            <a:ext cx="8749503" cy="31639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1" name="Rechteck 80"/>
          <p:cNvSpPr/>
          <p:nvPr/>
        </p:nvSpPr>
        <p:spPr>
          <a:xfrm>
            <a:off x="372046" y="4225451"/>
            <a:ext cx="8415943" cy="70110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2" name="Rechteck 81"/>
          <p:cNvSpPr/>
          <p:nvPr/>
        </p:nvSpPr>
        <p:spPr>
          <a:xfrm>
            <a:off x="372046" y="5408390"/>
            <a:ext cx="8415943" cy="12623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3" name="Gerade Verbindung 82"/>
          <p:cNvCxnSpPr/>
          <p:nvPr/>
        </p:nvCxnSpPr>
        <p:spPr>
          <a:xfrm rot="16200000" flipH="1">
            <a:off x="3145811" y="5221477"/>
            <a:ext cx="415037" cy="265641"/>
          </a:xfrm>
          <a:prstGeom prst="line">
            <a:avLst/>
          </a:prstGeom>
          <a:ln cap="rnd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Rechteck 83"/>
          <p:cNvSpPr/>
          <p:nvPr/>
        </p:nvSpPr>
        <p:spPr>
          <a:xfrm>
            <a:off x="3152775" y="5561817"/>
            <a:ext cx="4321029" cy="685800"/>
          </a:xfrm>
          <a:prstGeom prst="rect">
            <a:avLst/>
          </a:prstGeom>
          <a:ln>
            <a:noFill/>
          </a:ln>
          <a:effectLst>
            <a:outerShdw blurRad="40000" dist="20000" dir="27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5" name="Gerade Verbindung 84"/>
          <p:cNvCxnSpPr/>
          <p:nvPr/>
        </p:nvCxnSpPr>
        <p:spPr>
          <a:xfrm>
            <a:off x="2895600" y="5297529"/>
            <a:ext cx="438708" cy="339291"/>
          </a:xfrm>
          <a:prstGeom prst="line">
            <a:avLst/>
          </a:prstGeom>
          <a:ln cap="rnd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Textfeld 85"/>
          <p:cNvSpPr txBox="1"/>
          <p:nvPr/>
        </p:nvSpPr>
        <p:spPr>
          <a:xfrm>
            <a:off x="2902542" y="4878279"/>
            <a:ext cx="457424" cy="282573"/>
          </a:xfrm>
          <a:prstGeom prst="rect">
            <a:avLst/>
          </a:prstGeom>
          <a:noFill/>
        </p:spPr>
        <p:txBody>
          <a:bodyPr wrap="none" lIns="36000" tIns="18000" rIns="36000" bIns="18000" rtlCol="0">
            <a:spAutoFit/>
          </a:bodyPr>
          <a:lstStyle/>
          <a:p>
            <a:r>
              <a:rPr lang="de-DE" sz="1600" b="1"/>
              <a:t>Rule</a:t>
            </a:r>
          </a:p>
        </p:txBody>
      </p:sp>
      <p:sp>
        <p:nvSpPr>
          <p:cNvPr id="87" name="Rechteck 86"/>
          <p:cNvSpPr/>
          <p:nvPr/>
        </p:nvSpPr>
        <p:spPr>
          <a:xfrm>
            <a:off x="3220509" y="5636820"/>
            <a:ext cx="3318935" cy="31749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53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53000"/>
                </a:scheme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8" name="Textfeld 87"/>
          <p:cNvSpPr txBox="1"/>
          <p:nvPr/>
        </p:nvSpPr>
        <p:spPr>
          <a:xfrm>
            <a:off x="1725893" y="5083285"/>
            <a:ext cx="14480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/>
              <a:t>Preamble (of the rule)</a:t>
            </a:r>
          </a:p>
        </p:txBody>
      </p:sp>
      <p:cxnSp>
        <p:nvCxnSpPr>
          <p:cNvPr id="89" name="Gerade Verbindung 88"/>
          <p:cNvCxnSpPr>
            <a:stCxn id="91" idx="2"/>
          </p:cNvCxnSpPr>
          <p:nvPr/>
        </p:nvCxnSpPr>
        <p:spPr>
          <a:xfrm rot="16200000" flipH="1">
            <a:off x="4201277" y="5350759"/>
            <a:ext cx="420683" cy="231875"/>
          </a:xfrm>
          <a:prstGeom prst="line">
            <a:avLst/>
          </a:prstGeom>
          <a:ln cap="rnd"/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90" name="Rechteck 89"/>
          <p:cNvSpPr/>
          <p:nvPr/>
        </p:nvSpPr>
        <p:spPr>
          <a:xfrm>
            <a:off x="4232272" y="5674923"/>
            <a:ext cx="630765" cy="241299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Textfeld 90"/>
          <p:cNvSpPr txBox="1"/>
          <p:nvPr/>
        </p:nvSpPr>
        <p:spPr>
          <a:xfrm>
            <a:off x="3977551" y="4973783"/>
            <a:ext cx="636259" cy="282573"/>
          </a:xfrm>
          <a:prstGeom prst="rect">
            <a:avLst/>
          </a:prstGeom>
          <a:noFill/>
        </p:spPr>
        <p:txBody>
          <a:bodyPr wrap="none" lIns="36000" tIns="18000" rIns="36000" bIns="18000" rtlCol="0">
            <a:spAutoFit/>
          </a:bodyPr>
          <a:lstStyle/>
          <a:p>
            <a:r>
              <a:rPr lang="de-DE" sz="1600" b="1"/>
              <a:t>Action</a:t>
            </a:r>
          </a:p>
        </p:txBody>
      </p:sp>
      <p:cxnSp>
        <p:nvCxnSpPr>
          <p:cNvPr id="92" name="Gerade Verbindung 91"/>
          <p:cNvCxnSpPr>
            <a:stCxn id="95" idx="2"/>
          </p:cNvCxnSpPr>
          <p:nvPr/>
        </p:nvCxnSpPr>
        <p:spPr>
          <a:xfrm rot="5400000">
            <a:off x="5465689" y="5393523"/>
            <a:ext cx="382199" cy="184832"/>
          </a:xfrm>
          <a:prstGeom prst="line">
            <a:avLst/>
          </a:prstGeom>
          <a:ln cap="rnd"/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3" name="Rechteck 92"/>
          <p:cNvSpPr/>
          <p:nvPr/>
        </p:nvSpPr>
        <p:spPr>
          <a:xfrm>
            <a:off x="4918067" y="5677037"/>
            <a:ext cx="1587507" cy="241299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4" name="Rechteck 93"/>
          <p:cNvSpPr/>
          <p:nvPr/>
        </p:nvSpPr>
        <p:spPr>
          <a:xfrm>
            <a:off x="3152773" y="5593057"/>
            <a:ext cx="43448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/>
              <a:t>Instead of  taking  a large container </a:t>
            </a:r>
            <a:r>
              <a:rPr lang="de-DE" b="1"/>
              <a:t>:</a:t>
            </a:r>
          </a:p>
          <a:p>
            <a:r>
              <a:rPr lang="de-DE"/>
              <a:t>	say "[The noun] seems a bit too heavy."</a:t>
            </a:r>
          </a:p>
        </p:txBody>
      </p:sp>
      <p:sp>
        <p:nvSpPr>
          <p:cNvPr id="95" name="Textfeld 94"/>
          <p:cNvSpPr txBox="1"/>
          <p:nvPr/>
        </p:nvSpPr>
        <p:spPr>
          <a:xfrm>
            <a:off x="5225690" y="5012267"/>
            <a:ext cx="1047028" cy="282573"/>
          </a:xfrm>
          <a:prstGeom prst="rect">
            <a:avLst/>
          </a:prstGeom>
          <a:noFill/>
        </p:spPr>
        <p:txBody>
          <a:bodyPr wrap="none" lIns="36000" tIns="18000" rIns="36000" bIns="18000" rtlCol="0">
            <a:spAutoFit/>
          </a:bodyPr>
          <a:lstStyle/>
          <a:p>
            <a:r>
              <a:rPr lang="de-DE" sz="1600" b="1"/>
              <a:t>Description</a:t>
            </a:r>
          </a:p>
        </p:txBody>
      </p:sp>
      <p:sp>
        <p:nvSpPr>
          <p:cNvPr id="96" name="Geschweifte Klammer rechts 95"/>
          <p:cNvSpPr/>
          <p:nvPr/>
        </p:nvSpPr>
        <p:spPr>
          <a:xfrm>
            <a:off x="7641167" y="5918335"/>
            <a:ext cx="93133" cy="321052"/>
          </a:xfrm>
          <a:prstGeom prst="rightBrace">
            <a:avLst>
              <a:gd name="adj1" fmla="val 52652"/>
              <a:gd name="adj2" fmla="val 50000"/>
            </a:avLst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7" name="Textfeld 96"/>
          <p:cNvSpPr txBox="1"/>
          <p:nvPr/>
        </p:nvSpPr>
        <p:spPr>
          <a:xfrm>
            <a:off x="7702550" y="5903777"/>
            <a:ext cx="783838" cy="48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600" b="1"/>
              <a:t>Phrase</a:t>
            </a:r>
            <a:endParaRPr lang="de-DE" sz="1600"/>
          </a:p>
          <a:p>
            <a:pPr>
              <a:lnSpc>
                <a:spcPct val="90000"/>
              </a:lnSpc>
            </a:pPr>
            <a:r>
              <a:rPr lang="de-DE" sz="1200"/>
              <a:t>(in a rule)</a:t>
            </a:r>
          </a:p>
        </p:txBody>
      </p:sp>
      <p:sp>
        <p:nvSpPr>
          <p:cNvPr id="98" name="Geschweifte Klammer rechts 97"/>
          <p:cNvSpPr/>
          <p:nvPr/>
        </p:nvSpPr>
        <p:spPr>
          <a:xfrm rot="5400000">
            <a:off x="4611158" y="5856245"/>
            <a:ext cx="93133" cy="1003299"/>
          </a:xfrm>
          <a:prstGeom prst="rightBrace">
            <a:avLst>
              <a:gd name="adj1" fmla="val 52652"/>
              <a:gd name="adj2" fmla="val 50000"/>
            </a:avLst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9" name="Textfeld 98"/>
          <p:cNvSpPr txBox="1"/>
          <p:nvPr/>
        </p:nvSpPr>
        <p:spPr>
          <a:xfrm>
            <a:off x="3829672" y="6332146"/>
            <a:ext cx="16548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 b="1"/>
              <a:t>Text replacement</a:t>
            </a:r>
          </a:p>
        </p:txBody>
      </p:sp>
      <p:sp>
        <p:nvSpPr>
          <p:cNvPr id="100" name="Textfeld 99"/>
          <p:cNvSpPr txBox="1"/>
          <p:nvPr/>
        </p:nvSpPr>
        <p:spPr>
          <a:xfrm>
            <a:off x="192437" y="3581399"/>
            <a:ext cx="33782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u="sng"/>
              <a:t>Building blocks of Inform7 source text:</a:t>
            </a:r>
          </a:p>
        </p:txBody>
      </p:sp>
      <p:sp>
        <p:nvSpPr>
          <p:cNvPr id="101" name="Geschweifte Klammer rechts 100"/>
          <p:cNvSpPr/>
          <p:nvPr/>
        </p:nvSpPr>
        <p:spPr>
          <a:xfrm>
            <a:off x="7641167" y="4422160"/>
            <a:ext cx="93133" cy="321052"/>
          </a:xfrm>
          <a:prstGeom prst="rightBrace">
            <a:avLst>
              <a:gd name="adj1" fmla="val 52652"/>
              <a:gd name="adj2" fmla="val 50000"/>
            </a:avLst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2" name="Textfeld 101"/>
          <p:cNvSpPr txBox="1"/>
          <p:nvPr/>
        </p:nvSpPr>
        <p:spPr>
          <a:xfrm>
            <a:off x="7702550" y="4407602"/>
            <a:ext cx="1003926" cy="48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600" b="1"/>
              <a:t>Phrase</a:t>
            </a:r>
          </a:p>
          <a:p>
            <a:pPr>
              <a:lnSpc>
                <a:spcPct val="90000"/>
              </a:lnSpc>
            </a:pPr>
            <a:r>
              <a:rPr lang="de-DE" sz="1200"/>
              <a:t>(stand alone)</a:t>
            </a:r>
          </a:p>
        </p:txBody>
      </p:sp>
      <p:cxnSp>
        <p:nvCxnSpPr>
          <p:cNvPr id="103" name="Gerade Verbindung 102"/>
          <p:cNvCxnSpPr>
            <a:stCxn id="95" idx="0"/>
            <a:endCxn id="104" idx="2"/>
          </p:cNvCxnSpPr>
          <p:nvPr/>
        </p:nvCxnSpPr>
        <p:spPr>
          <a:xfrm rot="16200000" flipV="1">
            <a:off x="5427414" y="4690476"/>
            <a:ext cx="319176" cy="324405"/>
          </a:xfrm>
          <a:prstGeom prst="line">
            <a:avLst/>
          </a:prstGeom>
          <a:ln cap="rnd"/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4" name="Rechteck 103"/>
          <p:cNvSpPr/>
          <p:nvPr/>
        </p:nvSpPr>
        <p:spPr>
          <a:xfrm>
            <a:off x="5069805" y="4451792"/>
            <a:ext cx="709987" cy="241299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5" name="Rechteck 104"/>
          <p:cNvSpPr/>
          <p:nvPr/>
        </p:nvSpPr>
        <p:spPr>
          <a:xfrm>
            <a:off x="3156365" y="4381946"/>
            <a:ext cx="28322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/>
              <a:t>The entrance hall is a room .</a:t>
            </a:r>
          </a:p>
        </p:txBody>
      </p:sp>
      <p:sp>
        <p:nvSpPr>
          <p:cNvPr id="106" name="Textfeld 105"/>
          <p:cNvSpPr txBox="1"/>
          <p:nvPr/>
        </p:nvSpPr>
        <p:spPr>
          <a:xfrm>
            <a:off x="192437" y="3888203"/>
            <a:ext cx="29941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/>
              <a:t>Phrases</a:t>
            </a:r>
            <a:r>
              <a:rPr lang="de-DE" sz="1200"/>
              <a:t> are the fundamental building blocks.</a:t>
            </a:r>
          </a:p>
        </p:txBody>
      </p:sp>
      <p:sp>
        <p:nvSpPr>
          <p:cNvPr id="107" name="Textfeld 106"/>
          <p:cNvSpPr txBox="1"/>
          <p:nvPr/>
        </p:nvSpPr>
        <p:spPr>
          <a:xfrm>
            <a:off x="372046" y="4225451"/>
            <a:ext cx="22780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i="1"/>
              <a:t>Some phrases may stand alone in the source (esp. those stating facts about the game world).</a:t>
            </a:r>
          </a:p>
        </p:txBody>
      </p:sp>
      <p:sp>
        <p:nvSpPr>
          <p:cNvPr id="108" name="Textfeld 107"/>
          <p:cNvSpPr txBox="1"/>
          <p:nvPr/>
        </p:nvSpPr>
        <p:spPr>
          <a:xfrm>
            <a:off x="372046" y="5408390"/>
            <a:ext cx="22780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i="1"/>
              <a:t>Other phrases may not appear alone, because Inform7 does</a:t>
            </a:r>
          </a:p>
          <a:p>
            <a:r>
              <a:rPr lang="de-DE" sz="1200" i="1"/>
              <a:t>not know when to execute them.</a:t>
            </a:r>
          </a:p>
          <a:p>
            <a:r>
              <a:rPr lang="de-DE" sz="1200" b="1" i="1"/>
              <a:t>Rules</a:t>
            </a:r>
            <a:r>
              <a:rPr lang="de-DE" sz="1200" i="1"/>
              <a:t> are one way to specify when to execute a phrase.</a:t>
            </a:r>
          </a:p>
        </p:txBody>
      </p:sp>
      <p:sp>
        <p:nvSpPr>
          <p:cNvPr id="155" name="Rechteck 154"/>
          <p:cNvSpPr/>
          <p:nvPr/>
        </p:nvSpPr>
        <p:spPr>
          <a:xfrm>
            <a:off x="192437" y="123231"/>
            <a:ext cx="8749503" cy="3135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6" name="Abgerundetes Rechteck 155"/>
          <p:cNvSpPr/>
          <p:nvPr/>
        </p:nvSpPr>
        <p:spPr>
          <a:xfrm>
            <a:off x="2981874" y="313119"/>
            <a:ext cx="563955" cy="244530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72000" tIns="18000" rIns="72000" bIns="18000" rtlCol="0" anchor="ctr">
            <a:spAutoFit/>
          </a:bodyPr>
          <a:lstStyle/>
          <a:p>
            <a:pPr algn="ctr"/>
            <a:r>
              <a:rPr lang="de-DE" sz="1200" b="1"/>
              <a:t>object</a:t>
            </a:r>
          </a:p>
        </p:txBody>
      </p:sp>
      <p:sp>
        <p:nvSpPr>
          <p:cNvPr id="157" name="Abgerundetes Rechteck 156"/>
          <p:cNvSpPr/>
          <p:nvPr/>
        </p:nvSpPr>
        <p:spPr>
          <a:xfrm>
            <a:off x="903132" y="829348"/>
            <a:ext cx="501985" cy="244530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72000" tIns="18000" rIns="72000" bIns="18000" rtlCol="0" anchor="ctr">
            <a:spAutoFit/>
          </a:bodyPr>
          <a:lstStyle/>
          <a:p>
            <a:pPr algn="ctr"/>
            <a:r>
              <a:rPr lang="de-DE" sz="1200" b="1"/>
              <a:t>thing</a:t>
            </a:r>
          </a:p>
        </p:txBody>
      </p:sp>
      <p:sp>
        <p:nvSpPr>
          <p:cNvPr id="158" name="Abgerundetes Rechteck 157"/>
          <p:cNvSpPr/>
          <p:nvPr/>
        </p:nvSpPr>
        <p:spPr>
          <a:xfrm>
            <a:off x="3519223" y="829348"/>
            <a:ext cx="512515" cy="244530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72000" tIns="18000" rIns="72000" bIns="18000" rtlCol="0" anchor="ctr">
            <a:spAutoFit/>
          </a:bodyPr>
          <a:lstStyle/>
          <a:p>
            <a:pPr algn="ctr"/>
            <a:r>
              <a:rPr lang="de-DE" sz="1200" b="1"/>
              <a:t>room</a:t>
            </a:r>
          </a:p>
        </p:txBody>
      </p:sp>
      <p:sp>
        <p:nvSpPr>
          <p:cNvPr id="159" name="Abgerundetes Rechteck 158"/>
          <p:cNvSpPr/>
          <p:nvPr/>
        </p:nvSpPr>
        <p:spPr>
          <a:xfrm>
            <a:off x="5584324" y="829348"/>
            <a:ext cx="573269" cy="244530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72000" tIns="18000" rIns="72000" bIns="18000" rtlCol="0" anchor="ctr">
            <a:spAutoFit/>
          </a:bodyPr>
          <a:lstStyle/>
          <a:p>
            <a:pPr algn="ctr"/>
            <a:r>
              <a:rPr lang="de-DE" sz="1200" b="1"/>
              <a:t>region</a:t>
            </a:r>
          </a:p>
        </p:txBody>
      </p:sp>
      <p:sp>
        <p:nvSpPr>
          <p:cNvPr id="160" name="Abgerundetes Rechteck 159"/>
          <p:cNvSpPr/>
          <p:nvPr/>
        </p:nvSpPr>
        <p:spPr>
          <a:xfrm>
            <a:off x="6973822" y="829348"/>
            <a:ext cx="736800" cy="244530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72000" tIns="18000" rIns="72000" bIns="18000" rtlCol="0" anchor="ctr">
            <a:spAutoFit/>
          </a:bodyPr>
          <a:lstStyle/>
          <a:p>
            <a:pPr algn="ctr"/>
            <a:r>
              <a:rPr lang="de-DE" sz="1200" b="1"/>
              <a:t>direction</a:t>
            </a:r>
          </a:p>
        </p:txBody>
      </p:sp>
      <p:sp>
        <p:nvSpPr>
          <p:cNvPr id="161" name="Abgerundetes Rechteck 160"/>
          <p:cNvSpPr/>
          <p:nvPr/>
        </p:nvSpPr>
        <p:spPr>
          <a:xfrm>
            <a:off x="2952792" y="1847187"/>
            <a:ext cx="775151" cy="244530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72000" tIns="18000" rIns="72000" bIns="18000" rtlCol="0" anchor="ctr">
            <a:spAutoFit/>
          </a:bodyPr>
          <a:lstStyle/>
          <a:p>
            <a:pPr algn="ctr"/>
            <a:r>
              <a:rPr lang="de-DE" sz="1200" b="1"/>
              <a:t>container</a:t>
            </a:r>
          </a:p>
        </p:txBody>
      </p:sp>
      <p:sp>
        <p:nvSpPr>
          <p:cNvPr id="162" name="Abgerundetes Rechteck 161"/>
          <p:cNvSpPr/>
          <p:nvPr/>
        </p:nvSpPr>
        <p:spPr>
          <a:xfrm>
            <a:off x="6797092" y="1856131"/>
            <a:ext cx="469819" cy="244530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72000" tIns="18000" rIns="72000" bIns="18000" rtlCol="0" anchor="ctr">
            <a:spAutoFit/>
          </a:bodyPr>
          <a:lstStyle/>
          <a:p>
            <a:pPr algn="ctr"/>
            <a:r>
              <a:rPr lang="de-DE" sz="1200" b="1"/>
              <a:t>door</a:t>
            </a:r>
          </a:p>
        </p:txBody>
      </p:sp>
      <p:sp>
        <p:nvSpPr>
          <p:cNvPr id="163" name="Abgerundetes Rechteck 162"/>
          <p:cNvSpPr/>
          <p:nvPr/>
        </p:nvSpPr>
        <p:spPr>
          <a:xfrm>
            <a:off x="5075071" y="1856131"/>
            <a:ext cx="798115" cy="244530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72000" tIns="18000" rIns="72000" bIns="18000" rtlCol="0" anchor="ctr">
            <a:spAutoFit/>
          </a:bodyPr>
          <a:lstStyle/>
          <a:p>
            <a:pPr algn="ctr"/>
            <a:r>
              <a:rPr lang="de-DE" sz="1200" b="1"/>
              <a:t>supporter</a:t>
            </a:r>
          </a:p>
        </p:txBody>
      </p:sp>
      <p:sp>
        <p:nvSpPr>
          <p:cNvPr id="164" name="Abgerundetes Rechteck 163"/>
          <p:cNvSpPr/>
          <p:nvPr/>
        </p:nvSpPr>
        <p:spPr>
          <a:xfrm>
            <a:off x="501743" y="1847187"/>
            <a:ext cx="607609" cy="244530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72000" tIns="18000" rIns="72000" bIns="18000" rtlCol="0" anchor="ctr">
            <a:spAutoFit/>
          </a:bodyPr>
          <a:lstStyle/>
          <a:p>
            <a:pPr algn="ctr"/>
            <a:r>
              <a:rPr lang="de-DE" sz="1200" b="1"/>
              <a:t>person</a:t>
            </a:r>
          </a:p>
        </p:txBody>
      </p:sp>
      <p:sp>
        <p:nvSpPr>
          <p:cNvPr id="165" name="Abgerundetes Rechteck 164"/>
          <p:cNvSpPr/>
          <p:nvPr/>
        </p:nvSpPr>
        <p:spPr>
          <a:xfrm>
            <a:off x="271996" y="2667374"/>
            <a:ext cx="449889" cy="244530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72000" tIns="18000" rIns="72000" bIns="18000" rtlCol="0" anchor="ctr">
            <a:spAutoFit/>
          </a:bodyPr>
          <a:lstStyle/>
          <a:p>
            <a:pPr algn="ctr"/>
            <a:r>
              <a:rPr lang="de-DE" sz="1200" b="1"/>
              <a:t>man</a:t>
            </a:r>
          </a:p>
        </p:txBody>
      </p:sp>
      <p:sp>
        <p:nvSpPr>
          <p:cNvPr id="166" name="Abgerundetes Rechteck 165"/>
          <p:cNvSpPr/>
          <p:nvPr/>
        </p:nvSpPr>
        <p:spPr>
          <a:xfrm>
            <a:off x="969276" y="2667373"/>
            <a:ext cx="643396" cy="244530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72000" tIns="18000" rIns="72000" bIns="18000" rtlCol="0" anchor="ctr">
            <a:spAutoFit/>
          </a:bodyPr>
          <a:lstStyle/>
          <a:p>
            <a:pPr algn="ctr"/>
            <a:r>
              <a:rPr lang="de-DE" sz="1200" b="1"/>
              <a:t>woman</a:t>
            </a:r>
          </a:p>
        </p:txBody>
      </p:sp>
      <p:sp>
        <p:nvSpPr>
          <p:cNvPr id="167" name="Abgerundetes Rechteck 166"/>
          <p:cNvSpPr/>
          <p:nvPr/>
        </p:nvSpPr>
        <p:spPr>
          <a:xfrm>
            <a:off x="1798436" y="2667373"/>
            <a:ext cx="603915" cy="244530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72000" tIns="18000" rIns="72000" bIns="18000" rtlCol="0" anchor="ctr">
            <a:spAutoFit/>
          </a:bodyPr>
          <a:lstStyle/>
          <a:p>
            <a:pPr algn="ctr"/>
            <a:r>
              <a:rPr lang="de-DE" sz="1200" b="1"/>
              <a:t>animal</a:t>
            </a:r>
          </a:p>
        </p:txBody>
      </p:sp>
      <p:sp>
        <p:nvSpPr>
          <p:cNvPr id="168" name="Abgerundetes Rechteck 167"/>
          <p:cNvSpPr/>
          <p:nvPr/>
        </p:nvSpPr>
        <p:spPr>
          <a:xfrm>
            <a:off x="6022983" y="1856131"/>
            <a:ext cx="578732" cy="244530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72000" tIns="18000" rIns="72000" bIns="18000" rtlCol="0" anchor="ctr">
            <a:spAutoFit/>
          </a:bodyPr>
          <a:lstStyle/>
          <a:p>
            <a:pPr algn="ctr"/>
            <a:r>
              <a:rPr lang="de-DE" sz="1200" b="1"/>
              <a:t>device</a:t>
            </a:r>
          </a:p>
        </p:txBody>
      </p:sp>
      <p:sp>
        <p:nvSpPr>
          <p:cNvPr id="169" name="Abgerundetes Rechteck 168"/>
          <p:cNvSpPr/>
          <p:nvPr/>
        </p:nvSpPr>
        <p:spPr>
          <a:xfrm>
            <a:off x="7692931" y="1856128"/>
            <a:ext cx="760924" cy="244530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72000" tIns="18000" rIns="72000" bIns="18000" rtlCol="0" anchor="ctr">
            <a:spAutoFit/>
          </a:bodyPr>
          <a:lstStyle/>
          <a:p>
            <a:pPr algn="ctr"/>
            <a:r>
              <a:rPr lang="de-DE" sz="1200" b="1"/>
              <a:t>backdrop</a:t>
            </a:r>
          </a:p>
        </p:txBody>
      </p:sp>
      <p:sp>
        <p:nvSpPr>
          <p:cNvPr id="170" name="Abgerundetes Rechteck 169"/>
          <p:cNvSpPr/>
          <p:nvPr/>
        </p:nvSpPr>
        <p:spPr>
          <a:xfrm>
            <a:off x="2574761" y="2667372"/>
            <a:ext cx="630608" cy="244530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72000" tIns="18000" rIns="72000" bIns="18000" rtlCol="0" anchor="ctr">
            <a:spAutoFit/>
          </a:bodyPr>
          <a:lstStyle/>
          <a:p>
            <a:pPr algn="ctr"/>
            <a:r>
              <a:rPr lang="de-DE" sz="1200" b="1"/>
              <a:t>vehicle</a:t>
            </a:r>
          </a:p>
        </p:txBody>
      </p:sp>
      <p:sp>
        <p:nvSpPr>
          <p:cNvPr id="171" name="Abgerundetes Rechteck 170"/>
          <p:cNvSpPr/>
          <p:nvPr/>
        </p:nvSpPr>
        <p:spPr>
          <a:xfrm>
            <a:off x="3388191" y="2667372"/>
            <a:ext cx="679504" cy="448841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72000" tIns="18000" rIns="72000" bIns="18000" rtlCol="0" anchor="ctr">
            <a:spAutoFit/>
          </a:bodyPr>
          <a:lstStyle/>
          <a:p>
            <a:pPr algn="ctr"/>
            <a:r>
              <a:rPr lang="de-DE" sz="1200" b="1"/>
              <a:t>player‘s</a:t>
            </a:r>
          </a:p>
          <a:p>
            <a:pPr algn="ctr"/>
            <a:r>
              <a:rPr lang="de-DE" sz="1200" b="1"/>
              <a:t>holdall</a:t>
            </a:r>
          </a:p>
        </p:txBody>
      </p:sp>
      <p:cxnSp>
        <p:nvCxnSpPr>
          <p:cNvPr id="172" name="Gewinkelte Verbindung 171"/>
          <p:cNvCxnSpPr>
            <a:stCxn id="164" idx="2"/>
            <a:endCxn id="165" idx="0"/>
          </p:cNvCxnSpPr>
          <p:nvPr/>
        </p:nvCxnSpPr>
        <p:spPr>
          <a:xfrm rot="5400000">
            <a:off x="363417" y="2225242"/>
            <a:ext cx="575657" cy="308607"/>
          </a:xfrm>
          <a:prstGeom prst="bentConnector3">
            <a:avLst>
              <a:gd name="adj1" fmla="val 50000"/>
            </a:avLst>
          </a:prstGeom>
          <a:ln w="127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Gewinkelte Verbindung 172"/>
          <p:cNvCxnSpPr>
            <a:stCxn id="164" idx="2"/>
            <a:endCxn id="166" idx="0"/>
          </p:cNvCxnSpPr>
          <p:nvPr/>
        </p:nvCxnSpPr>
        <p:spPr>
          <a:xfrm rot="16200000" flipH="1">
            <a:off x="760433" y="2136832"/>
            <a:ext cx="575656" cy="485426"/>
          </a:xfrm>
          <a:prstGeom prst="bentConnector3">
            <a:avLst>
              <a:gd name="adj1" fmla="val 50000"/>
            </a:avLst>
          </a:prstGeom>
          <a:ln w="127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Gewinkelte Verbindung 173"/>
          <p:cNvCxnSpPr>
            <a:stCxn id="164" idx="2"/>
            <a:endCxn id="167" idx="0"/>
          </p:cNvCxnSpPr>
          <p:nvPr/>
        </p:nvCxnSpPr>
        <p:spPr>
          <a:xfrm rot="16200000" flipH="1">
            <a:off x="1165143" y="1732122"/>
            <a:ext cx="575656" cy="1294846"/>
          </a:xfrm>
          <a:prstGeom prst="bentConnector3">
            <a:avLst>
              <a:gd name="adj1" fmla="val 50000"/>
            </a:avLst>
          </a:prstGeom>
          <a:ln w="127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Gewinkelte Verbindung 174"/>
          <p:cNvCxnSpPr>
            <a:stCxn id="161" idx="2"/>
            <a:endCxn id="170" idx="0"/>
          </p:cNvCxnSpPr>
          <p:nvPr/>
        </p:nvCxnSpPr>
        <p:spPr>
          <a:xfrm rot="5400000">
            <a:off x="2827390" y="2154393"/>
            <a:ext cx="575655" cy="450303"/>
          </a:xfrm>
          <a:prstGeom prst="bentConnector3">
            <a:avLst>
              <a:gd name="adj1" fmla="val 50000"/>
            </a:avLst>
          </a:prstGeom>
          <a:ln w="127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Gewinkelte Verbindung 175"/>
          <p:cNvCxnSpPr>
            <a:stCxn id="161" idx="2"/>
            <a:endCxn id="171" idx="0"/>
          </p:cNvCxnSpPr>
          <p:nvPr/>
        </p:nvCxnSpPr>
        <p:spPr>
          <a:xfrm rot="16200000" flipH="1">
            <a:off x="3246328" y="2185756"/>
            <a:ext cx="575655" cy="387575"/>
          </a:xfrm>
          <a:prstGeom prst="bentConnector3">
            <a:avLst>
              <a:gd name="adj1" fmla="val 50000"/>
            </a:avLst>
          </a:prstGeom>
          <a:ln w="127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Textfeld 176"/>
          <p:cNvSpPr txBox="1"/>
          <p:nvPr/>
        </p:nvSpPr>
        <p:spPr>
          <a:xfrm>
            <a:off x="228332" y="123230"/>
            <a:ext cx="26208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u="sng"/>
              <a:t>Objects</a:t>
            </a:r>
            <a:r>
              <a:rPr lang="de-DE" sz="1600" u="sng"/>
              <a:t> and </a:t>
            </a:r>
            <a:r>
              <a:rPr lang="de-DE" sz="1600" b="1" u="sng"/>
              <a:t>Kinds</a:t>
            </a:r>
            <a:r>
              <a:rPr lang="de-DE" sz="1600" u="sng"/>
              <a:t> of objects:</a:t>
            </a:r>
          </a:p>
        </p:txBody>
      </p:sp>
      <p:sp>
        <p:nvSpPr>
          <p:cNvPr id="178" name="Textfeld 177"/>
          <p:cNvSpPr txBox="1"/>
          <p:nvPr/>
        </p:nvSpPr>
        <p:spPr>
          <a:xfrm>
            <a:off x="3592523" y="127003"/>
            <a:ext cx="1462139" cy="5262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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singular-named/plural-named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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improper-named/proper-named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printed name </a:t>
            </a:r>
            <a:r>
              <a:rPr lang="de-DE" sz="800" i="1">
                <a:solidFill>
                  <a:schemeClr val="tx1">
                    <a:lumMod val="85000"/>
                    <a:lumOff val="15000"/>
                  </a:schemeClr>
                </a:solidFill>
              </a:rPr>
              <a:t>(text)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printed plural name </a:t>
            </a:r>
            <a:r>
              <a:rPr lang="de-DE" sz="800" i="1">
                <a:solidFill>
                  <a:schemeClr val="tx1">
                    <a:lumMod val="85000"/>
                    <a:lumOff val="15000"/>
                  </a:schemeClr>
                </a:solidFill>
              </a:rPr>
              <a:t>(text)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indefinite article </a:t>
            </a:r>
            <a:r>
              <a:rPr lang="de-DE" sz="800" i="1">
                <a:solidFill>
                  <a:schemeClr val="tx1">
                    <a:lumMod val="85000"/>
                    <a:lumOff val="15000"/>
                  </a:schemeClr>
                </a:solidFill>
              </a:rPr>
              <a:t>(text)</a:t>
            </a:r>
          </a:p>
        </p:txBody>
      </p:sp>
      <p:sp>
        <p:nvSpPr>
          <p:cNvPr id="179" name="Textfeld 178"/>
          <p:cNvSpPr txBox="1"/>
          <p:nvPr/>
        </p:nvSpPr>
        <p:spPr>
          <a:xfrm>
            <a:off x="4065032" y="828706"/>
            <a:ext cx="938358" cy="42165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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lighted/dark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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unvisited/visited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description </a:t>
            </a:r>
            <a:r>
              <a:rPr lang="de-DE" sz="800" i="1">
                <a:solidFill>
                  <a:schemeClr val="tx1">
                    <a:lumMod val="85000"/>
                    <a:lumOff val="15000"/>
                  </a:schemeClr>
                </a:solidFill>
              </a:rPr>
              <a:t>(text)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map region </a:t>
            </a:r>
            <a:r>
              <a:rPr lang="de-DE" sz="800" i="1">
                <a:solidFill>
                  <a:schemeClr val="tx1">
                    <a:lumMod val="85000"/>
                    <a:lumOff val="15000"/>
                  </a:schemeClr>
                </a:solidFill>
              </a:rPr>
              <a:t>(object)</a:t>
            </a:r>
          </a:p>
        </p:txBody>
      </p:sp>
      <p:sp>
        <p:nvSpPr>
          <p:cNvPr id="180" name="Textfeld 179"/>
          <p:cNvSpPr txBox="1"/>
          <p:nvPr/>
        </p:nvSpPr>
        <p:spPr>
          <a:xfrm>
            <a:off x="1433141" y="753980"/>
            <a:ext cx="1983065" cy="94487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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unlit/lit    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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inedible/edible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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portable/fixed in place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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described/undescribed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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unmarked for listing/marked for listing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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mentioned/unmentioned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scenery    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wearable    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handled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pushable between rooms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description </a:t>
            </a:r>
            <a:r>
              <a:rPr lang="de-DE" sz="800" i="1">
                <a:solidFill>
                  <a:schemeClr val="tx1">
                    <a:lumMod val="85000"/>
                    <a:lumOff val="15000"/>
                  </a:schemeClr>
                </a:solidFill>
              </a:rPr>
              <a:t>(text)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   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initial appearance </a:t>
            </a:r>
            <a:r>
              <a:rPr lang="de-DE" sz="800" i="1">
                <a:solidFill>
                  <a:schemeClr val="tx1">
                    <a:lumMod val="85000"/>
                    <a:lumOff val="15000"/>
                  </a:schemeClr>
                </a:solidFill>
              </a:rPr>
              <a:t>(text)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matching key </a:t>
            </a:r>
            <a:r>
              <a:rPr lang="de-DE" sz="800" i="1">
                <a:solidFill>
                  <a:schemeClr val="tx1">
                    <a:lumMod val="85000"/>
                    <a:lumOff val="15000"/>
                  </a:schemeClr>
                </a:solidFill>
              </a:rPr>
              <a:t>(object)</a:t>
            </a:r>
          </a:p>
        </p:txBody>
      </p:sp>
      <p:sp>
        <p:nvSpPr>
          <p:cNvPr id="181" name="Textfeld 180"/>
          <p:cNvSpPr txBox="1"/>
          <p:nvPr/>
        </p:nvSpPr>
        <p:spPr>
          <a:xfrm>
            <a:off x="7747452" y="2119839"/>
            <a:ext cx="1183217" cy="31701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Zapf Dingbats"/>
                <a:ea typeface="Zapf Dingbats"/>
                <a:cs typeface="Zapf Dingbats"/>
              </a:rPr>
              <a:t>✔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fixed in place/</a:t>
            </a:r>
            <a:r>
              <a:rPr lang="de-DE" sz="800" strike="sngStrike">
                <a:solidFill>
                  <a:schemeClr val="tx1">
                    <a:lumMod val="85000"/>
                    <a:lumOff val="15000"/>
                  </a:schemeClr>
                </a:solidFill>
              </a:rPr>
              <a:t>portable</a:t>
            </a:r>
            <a:endParaRPr lang="de-DE" sz="80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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scenery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Zapf Dingbats"/>
                <a:ea typeface="Zapf Dingbats"/>
                <a:cs typeface="Zapf Dingbats"/>
              </a:rPr>
              <a:t>✖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de-DE" sz="800" strike="sngStrike">
                <a:solidFill>
                  <a:schemeClr val="tx1">
                    <a:lumMod val="85000"/>
                    <a:lumOff val="15000"/>
                  </a:schemeClr>
                </a:solidFill>
              </a:rPr>
              <a:t>pushable between rooms</a:t>
            </a:r>
          </a:p>
        </p:txBody>
      </p:sp>
      <p:sp>
        <p:nvSpPr>
          <p:cNvPr id="182" name="Textfeld 181"/>
          <p:cNvSpPr txBox="1"/>
          <p:nvPr/>
        </p:nvSpPr>
        <p:spPr>
          <a:xfrm>
            <a:off x="303165" y="2937558"/>
            <a:ext cx="641201" cy="2123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Zapf Dingbats"/>
                <a:ea typeface="Zapf Dingbats"/>
                <a:cs typeface="Zapf Dingbats"/>
              </a:rPr>
              <a:t>✔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male/</a:t>
            </a:r>
            <a:r>
              <a:rPr lang="de-DE" sz="800" strike="sngStrike">
                <a:solidFill>
                  <a:schemeClr val="tx1">
                    <a:lumMod val="85000"/>
                    <a:lumOff val="15000"/>
                  </a:schemeClr>
                </a:solidFill>
              </a:rPr>
              <a:t>female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Zapf Dingbats"/>
                <a:ea typeface="Zapf Dingbats"/>
                <a:cs typeface="Zapf Dingbats"/>
              </a:rPr>
              <a:t>✖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de-DE" sz="800" strike="sngStrike">
                <a:solidFill>
                  <a:schemeClr val="tx1">
                    <a:lumMod val="85000"/>
                    <a:lumOff val="15000"/>
                  </a:schemeClr>
                </a:solidFill>
              </a:rPr>
              <a:t>neuter</a:t>
            </a:r>
          </a:p>
        </p:txBody>
      </p:sp>
      <p:sp>
        <p:nvSpPr>
          <p:cNvPr id="183" name="Textfeld 182"/>
          <p:cNvSpPr txBox="1"/>
          <p:nvPr/>
        </p:nvSpPr>
        <p:spPr>
          <a:xfrm>
            <a:off x="1135010" y="1847186"/>
            <a:ext cx="1235515" cy="31701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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male/female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neuter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carrying capacity </a:t>
            </a:r>
            <a:r>
              <a:rPr lang="de-DE" sz="800" i="1">
                <a:solidFill>
                  <a:schemeClr val="tx1">
                    <a:lumMod val="85000"/>
                    <a:lumOff val="15000"/>
                  </a:schemeClr>
                </a:solidFill>
              </a:rPr>
              <a:t>(number)</a:t>
            </a:r>
          </a:p>
        </p:txBody>
      </p:sp>
      <p:sp>
        <p:nvSpPr>
          <p:cNvPr id="184" name="Textfeld 183"/>
          <p:cNvSpPr txBox="1"/>
          <p:nvPr/>
        </p:nvSpPr>
        <p:spPr>
          <a:xfrm>
            <a:off x="1021670" y="2937558"/>
            <a:ext cx="641201" cy="2123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Zapf Dingbats"/>
                <a:ea typeface="Zapf Dingbats"/>
                <a:cs typeface="Zapf Dingbats"/>
              </a:rPr>
              <a:t>✔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female/</a:t>
            </a:r>
            <a:r>
              <a:rPr lang="de-DE" sz="800" strike="sngStrike">
                <a:solidFill>
                  <a:schemeClr val="tx1">
                    <a:lumMod val="85000"/>
                    <a:lumOff val="15000"/>
                  </a:schemeClr>
                </a:solidFill>
              </a:rPr>
              <a:t>male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Zapf Dingbats"/>
                <a:ea typeface="Zapf Dingbats"/>
                <a:cs typeface="Zapf Dingbats"/>
              </a:rPr>
              <a:t>✖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de-DE" sz="800" strike="sngStrike">
                <a:solidFill>
                  <a:schemeClr val="tx1">
                    <a:lumMod val="85000"/>
                    <a:lumOff val="15000"/>
                  </a:schemeClr>
                </a:solidFill>
              </a:rPr>
              <a:t>neuter</a:t>
            </a:r>
          </a:p>
        </p:txBody>
      </p:sp>
      <p:sp>
        <p:nvSpPr>
          <p:cNvPr id="185" name="Textfeld 184"/>
          <p:cNvSpPr txBox="1"/>
          <p:nvPr/>
        </p:nvSpPr>
        <p:spPr>
          <a:xfrm>
            <a:off x="3753601" y="1847187"/>
            <a:ext cx="1235515" cy="73558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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opaque/transparent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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open/closed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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unopenable/openable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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unlocked/locked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enterable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lockable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carrying capacity </a:t>
            </a:r>
            <a:r>
              <a:rPr lang="de-DE" sz="800" i="1">
                <a:solidFill>
                  <a:schemeClr val="tx1">
                    <a:lumMod val="85000"/>
                    <a:lumOff val="15000"/>
                  </a:schemeClr>
                </a:solidFill>
              </a:rPr>
              <a:t>(number)</a:t>
            </a:r>
          </a:p>
        </p:txBody>
      </p:sp>
      <p:sp>
        <p:nvSpPr>
          <p:cNvPr id="186" name="Textfeld 185"/>
          <p:cNvSpPr txBox="1"/>
          <p:nvPr/>
        </p:nvSpPr>
        <p:spPr>
          <a:xfrm>
            <a:off x="8169138" y="2638804"/>
            <a:ext cx="752376" cy="5990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36000" tIns="36000" rIns="36000" bIns="36000" rtlCol="0">
            <a:spAutoFit/>
          </a:bodyPr>
          <a:lstStyle/>
          <a:p>
            <a:pPr>
              <a:lnSpc>
                <a:spcPct val="85000"/>
              </a:lnSpc>
            </a:pPr>
            <a:r>
              <a:rPr lang="de-DE" sz="800">
                <a:latin typeface="Wingdings"/>
                <a:ea typeface="Wingdings"/>
                <a:cs typeface="Wingdings"/>
              </a:rPr>
              <a:t></a:t>
            </a:r>
            <a:r>
              <a:rPr lang="de-DE" sz="800"/>
              <a:t> usually</a:t>
            </a:r>
          </a:p>
          <a:p>
            <a:pPr>
              <a:lnSpc>
                <a:spcPct val="85000"/>
              </a:lnSpc>
            </a:pPr>
            <a:r>
              <a:rPr lang="de-DE" sz="800"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de-DE" sz="800"/>
              <a:t> usually not</a:t>
            </a:r>
          </a:p>
          <a:p>
            <a:pPr>
              <a:lnSpc>
                <a:spcPct val="85000"/>
              </a:lnSpc>
            </a:pPr>
            <a:r>
              <a:rPr lang="de-DE" sz="800">
                <a:latin typeface="Zapf Dingbats"/>
                <a:ea typeface="Zapf Dingbats"/>
                <a:cs typeface="Zapf Dingbats"/>
              </a:rPr>
              <a:t>✔</a:t>
            </a:r>
            <a:r>
              <a:rPr lang="de-DE" sz="800"/>
              <a:t> always</a:t>
            </a:r>
          </a:p>
          <a:p>
            <a:pPr>
              <a:lnSpc>
                <a:spcPct val="85000"/>
              </a:lnSpc>
            </a:pPr>
            <a:r>
              <a:rPr lang="de-DE" sz="800">
                <a:latin typeface="Zapf Dingbats"/>
                <a:ea typeface="Zapf Dingbats"/>
                <a:cs typeface="Zapf Dingbats"/>
              </a:rPr>
              <a:t>✖</a:t>
            </a:r>
            <a:r>
              <a:rPr lang="de-DE" sz="800"/>
              <a:t> </a:t>
            </a:r>
            <a:r>
              <a:rPr lang="de-DE" sz="800" strike="sngStrike"/>
              <a:t>never</a:t>
            </a:r>
          </a:p>
          <a:p>
            <a:pPr>
              <a:lnSpc>
                <a:spcPct val="85000"/>
              </a:lnSpc>
            </a:pPr>
            <a:r>
              <a:rPr lang="de-DE" sz="800"/>
              <a:t> </a:t>
            </a:r>
            <a:r>
              <a:rPr lang="de-DE" sz="800">
                <a:latin typeface="Wingdings"/>
                <a:ea typeface="Wingdings"/>
                <a:cs typeface="Wingdings"/>
              </a:rPr>
              <a:t></a:t>
            </a:r>
            <a:r>
              <a:rPr lang="de-DE" sz="800"/>
              <a:t> can have prop</a:t>
            </a:r>
          </a:p>
        </p:txBody>
      </p:sp>
      <p:sp>
        <p:nvSpPr>
          <p:cNvPr id="187" name="Textfeld 186"/>
          <p:cNvSpPr txBox="1"/>
          <p:nvPr/>
        </p:nvSpPr>
        <p:spPr>
          <a:xfrm>
            <a:off x="6839422" y="2119836"/>
            <a:ext cx="1158721" cy="84023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Zapf Dingbats"/>
                <a:ea typeface="Zapf Dingbats"/>
                <a:cs typeface="Zapf Dingbats"/>
              </a:rPr>
              <a:t>✔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fixed in place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Zapf Dingbats"/>
                <a:ea typeface="Zapf Dingbats"/>
                <a:cs typeface="Zapf Dingbats"/>
              </a:rPr>
              <a:t>✖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de-DE" sz="800" strike="sngStrike">
                <a:solidFill>
                  <a:schemeClr val="tx1">
                    <a:lumMod val="85000"/>
                    <a:lumOff val="15000"/>
                  </a:schemeClr>
                </a:solidFill>
              </a:rPr>
              <a:t>portable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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closed/open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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openable/unopenable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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unlocked/locked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lockable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Zapf Dingbats"/>
                <a:ea typeface="Zapf Dingbats"/>
                <a:cs typeface="Zapf Dingbats"/>
              </a:rPr>
              <a:t>✖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de-DE" sz="800" strike="sngStrike">
                <a:solidFill>
                  <a:schemeClr val="tx1">
                    <a:lumMod val="85000"/>
                    <a:lumOff val="15000"/>
                  </a:schemeClr>
                </a:solidFill>
              </a:rPr>
              <a:t>pushable between rooms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other side </a:t>
            </a:r>
            <a:r>
              <a:rPr lang="de-DE" sz="800" i="1">
                <a:solidFill>
                  <a:schemeClr val="tx1">
                    <a:lumMod val="85000"/>
                    <a:lumOff val="15000"/>
                  </a:schemeClr>
                </a:solidFill>
              </a:rPr>
              <a:t>(object)</a:t>
            </a:r>
          </a:p>
        </p:txBody>
      </p:sp>
      <p:sp>
        <p:nvSpPr>
          <p:cNvPr id="188" name="Textfeld 187"/>
          <p:cNvSpPr txBox="1"/>
          <p:nvPr/>
        </p:nvSpPr>
        <p:spPr>
          <a:xfrm>
            <a:off x="2575788" y="2924602"/>
            <a:ext cx="666849" cy="31701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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enterable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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fixed in place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portable</a:t>
            </a:r>
          </a:p>
        </p:txBody>
      </p:sp>
      <p:sp>
        <p:nvSpPr>
          <p:cNvPr id="189" name="Textfeld 188"/>
          <p:cNvSpPr txBox="1"/>
          <p:nvPr/>
        </p:nvSpPr>
        <p:spPr>
          <a:xfrm>
            <a:off x="5106619" y="2119836"/>
            <a:ext cx="1158721" cy="42165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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fixed in place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portable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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scenery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Zapf Dingbats"/>
                <a:ea typeface="Zapf Dingbats"/>
                <a:cs typeface="Zapf Dingbats"/>
              </a:rPr>
              <a:t>✖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de-DE" sz="800" strike="sngStrike">
                <a:solidFill>
                  <a:schemeClr val="tx1">
                    <a:lumMod val="85000"/>
                    <a:lumOff val="15000"/>
                  </a:schemeClr>
                </a:solidFill>
              </a:rPr>
              <a:t>pushable between rooms</a:t>
            </a:r>
          </a:p>
        </p:txBody>
      </p:sp>
      <p:sp>
        <p:nvSpPr>
          <p:cNvPr id="190" name="Textfeld 189"/>
          <p:cNvSpPr txBox="1"/>
          <p:nvPr/>
        </p:nvSpPr>
        <p:spPr>
          <a:xfrm>
            <a:off x="6056847" y="2124069"/>
            <a:ext cx="666849" cy="2123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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switched off/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    switched on</a:t>
            </a:r>
          </a:p>
        </p:txBody>
      </p:sp>
      <p:sp>
        <p:nvSpPr>
          <p:cNvPr id="191" name="Textfeld 190"/>
          <p:cNvSpPr txBox="1"/>
          <p:nvPr/>
        </p:nvSpPr>
        <p:spPr>
          <a:xfrm>
            <a:off x="7736280" y="828706"/>
            <a:ext cx="992860" cy="31701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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unmarked for listing/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    marked for listing</a:t>
            </a:r>
          </a:p>
          <a:p>
            <a:pPr>
              <a:lnSpc>
                <a:spcPct val="85000"/>
              </a:lnSpc>
            </a:pP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de-DE" sz="800">
                <a:solidFill>
                  <a:schemeClr val="tx1">
                    <a:lumMod val="85000"/>
                    <a:lumOff val="15000"/>
                  </a:schemeClr>
                </a:solidFill>
              </a:rPr>
              <a:t> opposite </a:t>
            </a:r>
            <a:r>
              <a:rPr lang="de-DE" sz="800" i="1">
                <a:solidFill>
                  <a:schemeClr val="tx1">
                    <a:lumMod val="85000"/>
                    <a:lumOff val="15000"/>
                  </a:schemeClr>
                </a:solidFill>
              </a:rPr>
              <a:t>(direction)</a:t>
            </a:r>
          </a:p>
        </p:txBody>
      </p:sp>
      <p:cxnSp>
        <p:nvCxnSpPr>
          <p:cNvPr id="192" name="Gerade Verbindung 191"/>
          <p:cNvCxnSpPr/>
          <p:nvPr/>
        </p:nvCxnSpPr>
        <p:spPr>
          <a:xfrm flipV="1">
            <a:off x="805549" y="1733550"/>
            <a:ext cx="7268366" cy="1"/>
          </a:xfrm>
          <a:prstGeom prst="line">
            <a:avLst/>
          </a:prstGeom>
          <a:ln w="12700" cap="rnd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Gerade Verbindung 192"/>
          <p:cNvCxnSpPr>
            <a:stCxn id="164" idx="0"/>
          </p:cNvCxnSpPr>
          <p:nvPr/>
        </p:nvCxnSpPr>
        <p:spPr>
          <a:xfrm rot="5400000" flipH="1" flipV="1">
            <a:off x="748730" y="1790369"/>
            <a:ext cx="113637" cy="1"/>
          </a:xfrm>
          <a:prstGeom prst="line">
            <a:avLst/>
          </a:prstGeom>
          <a:ln w="127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Gerade Verbindung 193"/>
          <p:cNvCxnSpPr>
            <a:stCxn id="161" idx="0"/>
          </p:cNvCxnSpPr>
          <p:nvPr/>
        </p:nvCxnSpPr>
        <p:spPr>
          <a:xfrm rot="16200000" flipV="1">
            <a:off x="3282756" y="1789574"/>
            <a:ext cx="115224" cy="1"/>
          </a:xfrm>
          <a:prstGeom prst="line">
            <a:avLst/>
          </a:prstGeom>
          <a:ln w="127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Gerade Verbindung 194"/>
          <p:cNvCxnSpPr>
            <a:stCxn id="163" idx="0"/>
          </p:cNvCxnSpPr>
          <p:nvPr/>
        </p:nvCxnSpPr>
        <p:spPr>
          <a:xfrm rot="5400000" flipH="1" flipV="1">
            <a:off x="5412888" y="1793204"/>
            <a:ext cx="124169" cy="1686"/>
          </a:xfrm>
          <a:prstGeom prst="line">
            <a:avLst/>
          </a:prstGeom>
          <a:ln w="127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Gerade Verbindung 195"/>
          <p:cNvCxnSpPr>
            <a:stCxn id="168" idx="0"/>
          </p:cNvCxnSpPr>
          <p:nvPr/>
        </p:nvCxnSpPr>
        <p:spPr>
          <a:xfrm rot="5400000" flipH="1" flipV="1">
            <a:off x="6252213" y="1792099"/>
            <a:ext cx="124169" cy="3896"/>
          </a:xfrm>
          <a:prstGeom prst="line">
            <a:avLst/>
          </a:prstGeom>
          <a:ln w="127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Gerade Verbindung 196"/>
          <p:cNvCxnSpPr>
            <a:stCxn id="162" idx="0"/>
          </p:cNvCxnSpPr>
          <p:nvPr/>
        </p:nvCxnSpPr>
        <p:spPr>
          <a:xfrm rot="16200000" flipV="1">
            <a:off x="6970494" y="1794622"/>
            <a:ext cx="122580" cy="437"/>
          </a:xfrm>
          <a:prstGeom prst="line">
            <a:avLst/>
          </a:prstGeom>
          <a:ln w="127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Gerade Verbindung 197"/>
          <p:cNvCxnSpPr/>
          <p:nvPr/>
        </p:nvCxnSpPr>
        <p:spPr>
          <a:xfrm rot="5400000" flipH="1" flipV="1">
            <a:off x="8010987" y="1794791"/>
            <a:ext cx="124169" cy="1686"/>
          </a:xfrm>
          <a:prstGeom prst="line">
            <a:avLst/>
          </a:prstGeom>
          <a:ln w="127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Gewinkelte Verbindung 198"/>
          <p:cNvCxnSpPr>
            <a:stCxn id="156" idx="2"/>
            <a:endCxn id="157" idx="0"/>
          </p:cNvCxnSpPr>
          <p:nvPr/>
        </p:nvCxnSpPr>
        <p:spPr>
          <a:xfrm rot="5400000">
            <a:off x="2073140" y="-361365"/>
            <a:ext cx="271699" cy="2109727"/>
          </a:xfrm>
          <a:prstGeom prst="bentConnector3">
            <a:avLst>
              <a:gd name="adj1" fmla="val 50000"/>
            </a:avLst>
          </a:prstGeom>
          <a:ln w="127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Gewinkelte Verbindung 199"/>
          <p:cNvCxnSpPr>
            <a:stCxn id="156" idx="2"/>
            <a:endCxn id="158" idx="0"/>
          </p:cNvCxnSpPr>
          <p:nvPr/>
        </p:nvCxnSpPr>
        <p:spPr>
          <a:xfrm rot="16200000" flipH="1">
            <a:off x="3383817" y="437683"/>
            <a:ext cx="271699" cy="511629"/>
          </a:xfrm>
          <a:prstGeom prst="bentConnector3">
            <a:avLst>
              <a:gd name="adj1" fmla="val 50000"/>
            </a:avLst>
          </a:prstGeom>
          <a:ln w="127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Gewinkelte Verbindung 200"/>
          <p:cNvCxnSpPr>
            <a:stCxn id="156" idx="2"/>
            <a:endCxn id="159" idx="0"/>
          </p:cNvCxnSpPr>
          <p:nvPr/>
        </p:nvCxnSpPr>
        <p:spPr>
          <a:xfrm rot="16200000" flipH="1">
            <a:off x="4431556" y="-610056"/>
            <a:ext cx="271699" cy="2607107"/>
          </a:xfrm>
          <a:prstGeom prst="bentConnector3">
            <a:avLst>
              <a:gd name="adj1" fmla="val 50000"/>
            </a:avLst>
          </a:prstGeom>
          <a:ln w="127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winkelte Verbindung 201"/>
          <p:cNvCxnSpPr>
            <a:stCxn id="156" idx="2"/>
            <a:endCxn id="160" idx="0"/>
          </p:cNvCxnSpPr>
          <p:nvPr/>
        </p:nvCxnSpPr>
        <p:spPr>
          <a:xfrm rot="16200000" flipH="1">
            <a:off x="5167188" y="-1345687"/>
            <a:ext cx="271699" cy="4078370"/>
          </a:xfrm>
          <a:prstGeom prst="bentConnector3">
            <a:avLst>
              <a:gd name="adj1" fmla="val 50000"/>
            </a:avLst>
          </a:prstGeom>
          <a:ln w="127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Gerade Verbindung 202"/>
          <p:cNvCxnSpPr>
            <a:stCxn id="157" idx="2"/>
          </p:cNvCxnSpPr>
          <p:nvPr/>
        </p:nvCxnSpPr>
        <p:spPr>
          <a:xfrm rot="5400000">
            <a:off x="824289" y="1402920"/>
            <a:ext cx="658878" cy="794"/>
          </a:xfrm>
          <a:prstGeom prst="line">
            <a:avLst/>
          </a:prstGeom>
          <a:ln w="127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Abgerundetes Rechteck 203"/>
          <p:cNvSpPr/>
          <p:nvPr/>
        </p:nvSpPr>
        <p:spPr>
          <a:xfrm>
            <a:off x="5294338" y="313119"/>
            <a:ext cx="669376" cy="244530"/>
          </a:xfrm>
          <a:prstGeom prst="round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72000" tIns="18000" rIns="72000" bIns="18000" rtlCol="0" anchor="ctr">
            <a:spAutoFit/>
          </a:bodyPr>
          <a:lstStyle/>
          <a:p>
            <a:pPr algn="ctr"/>
            <a:r>
              <a:rPr lang="de-DE" sz="1200" b="1"/>
              <a:t>number</a:t>
            </a:r>
          </a:p>
        </p:txBody>
      </p:sp>
      <p:sp>
        <p:nvSpPr>
          <p:cNvPr id="205" name="Abgerundetes Rechteck 204"/>
          <p:cNvSpPr/>
          <p:nvPr/>
        </p:nvSpPr>
        <p:spPr>
          <a:xfrm>
            <a:off x="6083104" y="313119"/>
            <a:ext cx="459342" cy="244530"/>
          </a:xfrm>
          <a:prstGeom prst="round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72000" tIns="18000" rIns="72000" bIns="18000" rtlCol="0" anchor="ctr">
            <a:spAutoFit/>
          </a:bodyPr>
          <a:lstStyle/>
          <a:p>
            <a:pPr algn="ctr"/>
            <a:r>
              <a:rPr lang="de-DE" sz="1200" b="1"/>
              <a:t>time</a:t>
            </a:r>
          </a:p>
        </p:txBody>
      </p:sp>
      <p:sp>
        <p:nvSpPr>
          <p:cNvPr id="206" name="Abgerundetes Rechteck 205"/>
          <p:cNvSpPr/>
          <p:nvPr/>
        </p:nvSpPr>
        <p:spPr>
          <a:xfrm>
            <a:off x="6664427" y="313119"/>
            <a:ext cx="837643" cy="244530"/>
          </a:xfrm>
          <a:prstGeom prst="round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72000" tIns="18000" rIns="72000" bIns="18000" rtlCol="0" anchor="ctr">
            <a:spAutoFit/>
          </a:bodyPr>
          <a:lstStyle/>
          <a:p>
            <a:pPr algn="ctr"/>
            <a:r>
              <a:rPr lang="de-DE" sz="1200" b="1"/>
              <a:t>truth state</a:t>
            </a:r>
          </a:p>
        </p:txBody>
      </p:sp>
      <p:sp>
        <p:nvSpPr>
          <p:cNvPr id="207" name="Abgerundetes Rechteck 206"/>
          <p:cNvSpPr/>
          <p:nvPr/>
        </p:nvSpPr>
        <p:spPr>
          <a:xfrm>
            <a:off x="7615884" y="313117"/>
            <a:ext cx="418979" cy="244530"/>
          </a:xfrm>
          <a:prstGeom prst="round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72000" tIns="18000" rIns="72000" bIns="18000" rtlCol="0" anchor="ctr">
            <a:spAutoFit/>
          </a:bodyPr>
          <a:lstStyle/>
          <a:p>
            <a:pPr algn="ctr"/>
            <a:r>
              <a:rPr lang="de-DE" sz="1200" b="1"/>
              <a:t>text</a:t>
            </a:r>
          </a:p>
        </p:txBody>
      </p:sp>
      <p:sp>
        <p:nvSpPr>
          <p:cNvPr id="208" name="Abgerundetes Rechteck 207"/>
          <p:cNvSpPr/>
          <p:nvPr/>
        </p:nvSpPr>
        <p:spPr>
          <a:xfrm>
            <a:off x="8147580" y="313117"/>
            <a:ext cx="528391" cy="244530"/>
          </a:xfrm>
          <a:prstGeom prst="round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72000" tIns="18000" rIns="72000" bIns="18000" rtlCol="0" anchor="ctr">
            <a:spAutoFit/>
          </a:bodyPr>
          <a:lstStyle/>
          <a:p>
            <a:pPr algn="ctr"/>
            <a:r>
              <a:rPr lang="de-DE" sz="1200" b="1"/>
              <a:t>scene</a:t>
            </a:r>
          </a:p>
        </p:txBody>
      </p:sp>
      <p:sp>
        <p:nvSpPr>
          <p:cNvPr id="209" name="Textfeld 208"/>
          <p:cNvSpPr txBox="1"/>
          <p:nvPr/>
        </p:nvSpPr>
        <p:spPr>
          <a:xfrm>
            <a:off x="8709839" y="263714"/>
            <a:ext cx="17481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/>
              <a:t>...</a:t>
            </a:r>
          </a:p>
        </p:txBody>
      </p:sp>
      <p:sp>
        <p:nvSpPr>
          <p:cNvPr id="210" name="Rechteck 209"/>
          <p:cNvSpPr/>
          <p:nvPr/>
        </p:nvSpPr>
        <p:spPr>
          <a:xfrm>
            <a:off x="3816916" y="1301672"/>
            <a:ext cx="5060879" cy="39190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de-DE" sz="800" b="1"/>
              <a:t>Region</a:t>
            </a:r>
            <a:r>
              <a:rPr lang="de-DE" sz="800"/>
              <a:t>: an aggregate for Rooms.  </a:t>
            </a:r>
            <a:r>
              <a:rPr lang="de-DE" sz="800" b="1"/>
              <a:t>Supporter</a:t>
            </a:r>
            <a:r>
              <a:rPr lang="de-DE" sz="800"/>
              <a:t>: a horizontal surface on which things can be put (e.g. chair, table).  </a:t>
            </a:r>
            <a:r>
              <a:rPr lang="de-DE" sz="800" b="1"/>
              <a:t>Door</a:t>
            </a:r>
            <a:r>
              <a:rPr lang="de-DE" sz="800"/>
              <a:t>: connects Rooms.  </a:t>
            </a:r>
            <a:r>
              <a:rPr lang="de-DE" sz="800" b="1"/>
              <a:t>Direction</a:t>
            </a:r>
            <a:r>
              <a:rPr lang="de-DE" sz="800"/>
              <a:t>: like north, south.  </a:t>
            </a:r>
            <a:r>
              <a:rPr lang="de-DE" sz="800" b="1"/>
              <a:t>Backdrop</a:t>
            </a:r>
            <a:r>
              <a:rPr lang="de-DE" sz="800"/>
              <a:t>: scenery that may extend across several Rooms (e.g. a river floating through several rooms, the sky, an omnipresent sound).  </a:t>
            </a:r>
            <a:r>
              <a:rPr lang="de-DE" sz="800" b="1"/>
              <a:t>Animal</a:t>
            </a:r>
            <a:r>
              <a:rPr lang="de-DE" sz="800"/>
              <a:t>: treated as a kind of person, just as pets are.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328203" y="861151"/>
            <a:ext cx="1223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/>
              <a:t>Typed command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4220295" y="861151"/>
            <a:ext cx="9471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/>
              <a:t>„Try“ phrase</a:t>
            </a:r>
          </a:p>
        </p:txBody>
      </p:sp>
      <p:sp>
        <p:nvSpPr>
          <p:cNvPr id="4" name="Eine Ecke des Rechtecks schneiden 3"/>
          <p:cNvSpPr/>
          <p:nvPr/>
        </p:nvSpPr>
        <p:spPr>
          <a:xfrm>
            <a:off x="3576083" y="1675018"/>
            <a:ext cx="619744" cy="279771"/>
          </a:xfrm>
          <a:prstGeom prst="snip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tIns="0" bIns="72000" rtlCol="0" anchor="ctr">
            <a:spAutoFit/>
          </a:bodyPr>
          <a:lstStyle/>
          <a:p>
            <a:pPr algn="ctr"/>
            <a:r>
              <a:rPr lang="de-DE" sz="1200"/>
              <a:t>Before</a:t>
            </a:r>
          </a:p>
        </p:txBody>
      </p:sp>
      <p:sp>
        <p:nvSpPr>
          <p:cNvPr id="5" name="Eine Ecke des Rechtecks schneiden 4"/>
          <p:cNvSpPr/>
          <p:nvPr/>
        </p:nvSpPr>
        <p:spPr>
          <a:xfrm>
            <a:off x="3554728" y="2393409"/>
            <a:ext cx="662454" cy="279771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tIns="0" bIns="72000" rtlCol="0" anchor="ctr">
            <a:spAutoFit/>
          </a:bodyPr>
          <a:lstStyle/>
          <a:p>
            <a:pPr algn="ctr"/>
            <a:r>
              <a:rPr lang="de-DE" sz="1200"/>
              <a:t>Instead</a:t>
            </a:r>
          </a:p>
        </p:txBody>
      </p:sp>
      <p:sp>
        <p:nvSpPr>
          <p:cNvPr id="6" name="Eine Ecke des Rechtecks schneiden 5"/>
          <p:cNvSpPr/>
          <p:nvPr/>
        </p:nvSpPr>
        <p:spPr>
          <a:xfrm>
            <a:off x="2562417" y="3111228"/>
            <a:ext cx="794766" cy="480510"/>
          </a:xfrm>
          <a:prstGeom prst="snip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72000" rtlCol="0" anchor="ctr">
            <a:spAutoFit/>
          </a:bodyPr>
          <a:lstStyle/>
          <a:p>
            <a:pPr algn="ctr"/>
            <a:r>
              <a:rPr lang="de-DE" sz="1200"/>
              <a:t>Check</a:t>
            </a:r>
          </a:p>
          <a:p>
            <a:pPr algn="ctr"/>
            <a:r>
              <a:rPr lang="de-DE" sz="1200"/>
              <a:t>looking</a:t>
            </a:r>
          </a:p>
        </p:txBody>
      </p:sp>
      <p:sp>
        <p:nvSpPr>
          <p:cNvPr id="7" name="Eine Ecke des Rechtecks schneiden 6"/>
          <p:cNvSpPr/>
          <p:nvPr/>
        </p:nvSpPr>
        <p:spPr>
          <a:xfrm>
            <a:off x="3488572" y="3111228"/>
            <a:ext cx="794766" cy="480510"/>
          </a:xfrm>
          <a:prstGeom prst="snip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72000" rtlCol="0" anchor="ctr">
            <a:spAutoFit/>
          </a:bodyPr>
          <a:lstStyle/>
          <a:p>
            <a:pPr algn="ctr"/>
            <a:r>
              <a:rPr lang="de-DE" sz="1200" b="1"/>
              <a:t>Check</a:t>
            </a:r>
          </a:p>
          <a:p>
            <a:pPr algn="ctr"/>
            <a:r>
              <a:rPr lang="de-DE" sz="1200" b="1"/>
              <a:t>taking</a:t>
            </a:r>
          </a:p>
        </p:txBody>
      </p:sp>
      <p:sp>
        <p:nvSpPr>
          <p:cNvPr id="8" name="Eine Ecke des Rechtecks schneiden 7"/>
          <p:cNvSpPr/>
          <p:nvPr/>
        </p:nvSpPr>
        <p:spPr>
          <a:xfrm>
            <a:off x="4394716" y="3111228"/>
            <a:ext cx="794766" cy="480510"/>
          </a:xfrm>
          <a:prstGeom prst="snip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72000" rtlCol="0" anchor="ctr">
            <a:spAutoFit/>
          </a:bodyPr>
          <a:lstStyle/>
          <a:p>
            <a:pPr algn="ctr"/>
            <a:r>
              <a:rPr lang="de-DE" sz="1200"/>
              <a:t>Check</a:t>
            </a:r>
          </a:p>
          <a:p>
            <a:pPr algn="ctr"/>
            <a:r>
              <a:rPr lang="de-DE" sz="1200"/>
              <a:t>dropping</a:t>
            </a:r>
          </a:p>
        </p:txBody>
      </p:sp>
      <p:sp>
        <p:nvSpPr>
          <p:cNvPr id="9" name="Eine Ecke des Rechtecks schneiden 8"/>
          <p:cNvSpPr/>
          <p:nvPr/>
        </p:nvSpPr>
        <p:spPr>
          <a:xfrm>
            <a:off x="2562417" y="3940414"/>
            <a:ext cx="794766" cy="480510"/>
          </a:xfrm>
          <a:prstGeom prst="snip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72000" rtlCol="0" anchor="ctr">
            <a:spAutoFit/>
          </a:bodyPr>
          <a:lstStyle/>
          <a:p>
            <a:pPr algn="ctr"/>
            <a:r>
              <a:rPr lang="de-DE" sz="1200"/>
              <a:t>Carry out</a:t>
            </a:r>
          </a:p>
          <a:p>
            <a:pPr algn="ctr"/>
            <a:r>
              <a:rPr lang="de-DE" sz="1200"/>
              <a:t>looking</a:t>
            </a:r>
          </a:p>
        </p:txBody>
      </p:sp>
      <p:sp>
        <p:nvSpPr>
          <p:cNvPr id="10" name="Eine Ecke des Rechtecks schneiden 9"/>
          <p:cNvSpPr/>
          <p:nvPr/>
        </p:nvSpPr>
        <p:spPr>
          <a:xfrm>
            <a:off x="3488572" y="3940414"/>
            <a:ext cx="794766" cy="480510"/>
          </a:xfrm>
          <a:prstGeom prst="snip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72000" rtlCol="0" anchor="ctr">
            <a:spAutoFit/>
          </a:bodyPr>
          <a:lstStyle/>
          <a:p>
            <a:pPr algn="ctr"/>
            <a:r>
              <a:rPr lang="de-DE" sz="1200" b="1"/>
              <a:t>Carry out</a:t>
            </a:r>
          </a:p>
          <a:p>
            <a:pPr algn="ctr"/>
            <a:r>
              <a:rPr lang="de-DE" sz="1200" b="1"/>
              <a:t>taking</a:t>
            </a:r>
          </a:p>
        </p:txBody>
      </p:sp>
      <p:sp>
        <p:nvSpPr>
          <p:cNvPr id="11" name="Eine Ecke des Rechtecks schneiden 10"/>
          <p:cNvSpPr/>
          <p:nvPr/>
        </p:nvSpPr>
        <p:spPr>
          <a:xfrm>
            <a:off x="4394716" y="3940414"/>
            <a:ext cx="794766" cy="480510"/>
          </a:xfrm>
          <a:prstGeom prst="snip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72000" rtlCol="0" anchor="ctr">
            <a:spAutoFit/>
          </a:bodyPr>
          <a:lstStyle/>
          <a:p>
            <a:pPr algn="ctr"/>
            <a:r>
              <a:rPr lang="de-DE" sz="1200"/>
              <a:t>Carry out</a:t>
            </a:r>
          </a:p>
          <a:p>
            <a:pPr algn="ctr"/>
            <a:r>
              <a:rPr lang="de-DE" sz="1200"/>
              <a:t>dropping</a:t>
            </a:r>
          </a:p>
        </p:txBody>
      </p:sp>
      <p:sp>
        <p:nvSpPr>
          <p:cNvPr id="12" name="Eine Ecke des Rechtecks schneiden 11"/>
          <p:cNvSpPr/>
          <p:nvPr/>
        </p:nvSpPr>
        <p:spPr>
          <a:xfrm>
            <a:off x="3626970" y="4836190"/>
            <a:ext cx="517970" cy="279771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tIns="0" bIns="72000" rtlCol="0" anchor="ctr">
            <a:spAutoFit/>
          </a:bodyPr>
          <a:lstStyle/>
          <a:p>
            <a:pPr algn="ctr"/>
            <a:r>
              <a:rPr lang="de-DE" sz="1200"/>
              <a:t>After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2116558" y="3011535"/>
            <a:ext cx="417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/>
              <a:t>...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5206998" y="3011535"/>
            <a:ext cx="417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/>
              <a:t>...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2116558" y="3823787"/>
            <a:ext cx="417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/>
              <a:t>...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5206998" y="3823787"/>
            <a:ext cx="417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/>
              <a:t>...</a:t>
            </a:r>
          </a:p>
        </p:txBody>
      </p:sp>
      <p:cxnSp>
        <p:nvCxnSpPr>
          <p:cNvPr id="18" name="Gerade Verbindung mit Pfeil 17"/>
          <p:cNvCxnSpPr/>
          <p:nvPr/>
        </p:nvCxnSpPr>
        <p:spPr>
          <a:xfrm>
            <a:off x="3141133" y="1138150"/>
            <a:ext cx="592667" cy="4741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 flipH="1">
            <a:off x="4042488" y="1138150"/>
            <a:ext cx="592667" cy="4741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/>
        </p:nvCxnSpPr>
        <p:spPr>
          <a:xfrm rot="16200000" flipH="1">
            <a:off x="3737858" y="2903613"/>
            <a:ext cx="296690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/>
          <p:nvPr/>
        </p:nvCxnSpPr>
        <p:spPr>
          <a:xfrm rot="16200000" flipH="1">
            <a:off x="3737859" y="2175481"/>
            <a:ext cx="296690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/>
          <p:nvPr/>
        </p:nvCxnSpPr>
        <p:spPr>
          <a:xfrm rot="16200000" flipH="1">
            <a:off x="3737858" y="4622861"/>
            <a:ext cx="296690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ine Ecke des Rechtecks schneiden 26"/>
          <p:cNvSpPr/>
          <p:nvPr/>
        </p:nvSpPr>
        <p:spPr>
          <a:xfrm>
            <a:off x="2562417" y="5583642"/>
            <a:ext cx="794766" cy="480510"/>
          </a:xfrm>
          <a:prstGeom prst="snip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72000" rtlCol="0" anchor="ctr">
            <a:spAutoFit/>
          </a:bodyPr>
          <a:lstStyle/>
          <a:p>
            <a:pPr algn="ctr"/>
            <a:r>
              <a:rPr lang="de-DE" sz="1200"/>
              <a:t>Report</a:t>
            </a:r>
          </a:p>
          <a:p>
            <a:pPr algn="ctr"/>
            <a:r>
              <a:rPr lang="de-DE" sz="1200"/>
              <a:t>looking</a:t>
            </a:r>
          </a:p>
        </p:txBody>
      </p:sp>
      <p:sp>
        <p:nvSpPr>
          <p:cNvPr id="28" name="Eine Ecke des Rechtecks schneiden 27"/>
          <p:cNvSpPr/>
          <p:nvPr/>
        </p:nvSpPr>
        <p:spPr>
          <a:xfrm>
            <a:off x="3488572" y="5583642"/>
            <a:ext cx="794766" cy="480510"/>
          </a:xfrm>
          <a:prstGeom prst="snip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72000" rtlCol="0" anchor="ctr">
            <a:spAutoFit/>
          </a:bodyPr>
          <a:lstStyle/>
          <a:p>
            <a:pPr algn="ctr"/>
            <a:r>
              <a:rPr lang="de-DE" sz="1200" b="1"/>
              <a:t>Report</a:t>
            </a:r>
          </a:p>
          <a:p>
            <a:pPr algn="ctr"/>
            <a:r>
              <a:rPr lang="de-DE" sz="1200" b="1"/>
              <a:t>taking</a:t>
            </a:r>
          </a:p>
        </p:txBody>
      </p:sp>
      <p:sp>
        <p:nvSpPr>
          <p:cNvPr id="29" name="Eine Ecke des Rechtecks schneiden 28"/>
          <p:cNvSpPr/>
          <p:nvPr/>
        </p:nvSpPr>
        <p:spPr>
          <a:xfrm>
            <a:off x="4394716" y="5583642"/>
            <a:ext cx="794766" cy="480510"/>
          </a:xfrm>
          <a:prstGeom prst="snip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72000" rtlCol="0" anchor="ctr">
            <a:spAutoFit/>
          </a:bodyPr>
          <a:lstStyle/>
          <a:p>
            <a:pPr algn="ctr"/>
            <a:r>
              <a:rPr lang="de-DE" sz="1200"/>
              <a:t>Report</a:t>
            </a:r>
          </a:p>
          <a:p>
            <a:pPr algn="ctr"/>
            <a:r>
              <a:rPr lang="de-DE" sz="1200"/>
              <a:t>dropping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2116558" y="5500883"/>
            <a:ext cx="417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/>
              <a:t>...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5206998" y="5500883"/>
            <a:ext cx="417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/>
              <a:t>...</a:t>
            </a:r>
          </a:p>
        </p:txBody>
      </p:sp>
      <p:cxnSp>
        <p:nvCxnSpPr>
          <p:cNvPr id="32" name="Gerade Verbindung mit Pfeil 31"/>
          <p:cNvCxnSpPr/>
          <p:nvPr/>
        </p:nvCxnSpPr>
        <p:spPr>
          <a:xfrm rot="16200000" flipH="1">
            <a:off x="3737859" y="5359460"/>
            <a:ext cx="296690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>
            <a:off x="1934638" y="3772976"/>
            <a:ext cx="3903133" cy="1588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feld 35"/>
          <p:cNvSpPr txBox="1"/>
          <p:nvPr/>
        </p:nvSpPr>
        <p:spPr>
          <a:xfrm>
            <a:off x="1844835" y="3722174"/>
            <a:ext cx="6495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i="1"/>
              <a:t>Success!</a:t>
            </a:r>
          </a:p>
        </p:txBody>
      </p:sp>
      <p:cxnSp>
        <p:nvCxnSpPr>
          <p:cNvPr id="37" name="Gerade Verbindung 36"/>
          <p:cNvCxnSpPr/>
          <p:nvPr/>
        </p:nvCxnSpPr>
        <p:spPr>
          <a:xfrm>
            <a:off x="1934638" y="5312716"/>
            <a:ext cx="3903133" cy="1588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feld 37"/>
          <p:cNvSpPr txBox="1"/>
          <p:nvPr/>
        </p:nvSpPr>
        <p:spPr>
          <a:xfrm>
            <a:off x="1844835" y="5261914"/>
            <a:ext cx="16835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i="1"/>
              <a:t>Stop here if trying „silently“.</a:t>
            </a:r>
          </a:p>
        </p:txBody>
      </p:sp>
      <p:cxnSp>
        <p:nvCxnSpPr>
          <p:cNvPr id="39" name="Gerade Verbindung mit Pfeil 38"/>
          <p:cNvCxnSpPr/>
          <p:nvPr/>
        </p:nvCxnSpPr>
        <p:spPr>
          <a:xfrm rot="16200000" flipH="1">
            <a:off x="3771902" y="3790832"/>
            <a:ext cx="228601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feld 40"/>
          <p:cNvSpPr txBox="1"/>
          <p:nvPr/>
        </p:nvSpPr>
        <p:spPr>
          <a:xfrm>
            <a:off x="4248921" y="1703438"/>
            <a:ext cx="627425" cy="25135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de-DE" sz="1000"/>
              <a:t>default:</a:t>
            </a:r>
          </a:p>
          <a:p>
            <a:pPr>
              <a:lnSpc>
                <a:spcPct val="80000"/>
              </a:lnSpc>
            </a:pPr>
            <a:r>
              <a:rPr lang="de-DE" sz="1000"/>
              <a:t>no outcome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4265855" y="2421829"/>
            <a:ext cx="402191" cy="25135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de-DE" sz="1000"/>
              <a:t>default:</a:t>
            </a:r>
          </a:p>
          <a:p>
            <a:pPr>
              <a:lnSpc>
                <a:spcPct val="80000"/>
              </a:lnSpc>
            </a:pPr>
            <a:r>
              <a:rPr lang="de-DE" sz="1000"/>
              <a:t>failure</a:t>
            </a:r>
          </a:p>
        </p:txBody>
      </p:sp>
      <p:sp>
        <p:nvSpPr>
          <p:cNvPr id="43" name="Textfeld 42"/>
          <p:cNvSpPr txBox="1"/>
          <p:nvPr/>
        </p:nvSpPr>
        <p:spPr>
          <a:xfrm>
            <a:off x="4198119" y="4864610"/>
            <a:ext cx="402191" cy="25135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de-DE" sz="1000"/>
              <a:t>default:</a:t>
            </a:r>
          </a:p>
          <a:p>
            <a:pPr>
              <a:lnSpc>
                <a:spcPct val="80000"/>
              </a:lnSpc>
            </a:pPr>
            <a:r>
              <a:rPr lang="de-DE" sz="1000"/>
              <a:t>success</a:t>
            </a:r>
          </a:p>
        </p:txBody>
      </p:sp>
      <p:sp>
        <p:nvSpPr>
          <p:cNvPr id="44" name="Textfeld 43"/>
          <p:cNvSpPr txBox="1"/>
          <p:nvPr/>
        </p:nvSpPr>
        <p:spPr>
          <a:xfrm>
            <a:off x="5236083" y="4302386"/>
            <a:ext cx="627425" cy="25135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de-DE" sz="1000"/>
              <a:t>default:</a:t>
            </a:r>
          </a:p>
          <a:p>
            <a:pPr>
              <a:lnSpc>
                <a:spcPct val="80000"/>
              </a:lnSpc>
            </a:pPr>
            <a:r>
              <a:rPr lang="de-DE" sz="1000"/>
              <a:t>no outcome</a:t>
            </a:r>
          </a:p>
        </p:txBody>
      </p:sp>
      <p:sp>
        <p:nvSpPr>
          <p:cNvPr id="45" name="Textfeld 44"/>
          <p:cNvSpPr txBox="1"/>
          <p:nvPr/>
        </p:nvSpPr>
        <p:spPr>
          <a:xfrm>
            <a:off x="5236083" y="3468246"/>
            <a:ext cx="627425" cy="25135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de-DE" sz="1000"/>
              <a:t>default:</a:t>
            </a:r>
          </a:p>
          <a:p>
            <a:pPr>
              <a:lnSpc>
                <a:spcPct val="80000"/>
              </a:lnSpc>
            </a:pPr>
            <a:r>
              <a:rPr lang="de-DE" sz="1000"/>
              <a:t>no outcome</a:t>
            </a:r>
          </a:p>
        </p:txBody>
      </p:sp>
      <p:sp>
        <p:nvSpPr>
          <p:cNvPr id="46" name="Textfeld 45"/>
          <p:cNvSpPr txBox="1"/>
          <p:nvPr/>
        </p:nvSpPr>
        <p:spPr>
          <a:xfrm>
            <a:off x="5236083" y="5945614"/>
            <a:ext cx="627425" cy="25135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de-DE" sz="1000"/>
              <a:t>default:</a:t>
            </a:r>
          </a:p>
          <a:p>
            <a:pPr>
              <a:lnSpc>
                <a:spcPct val="80000"/>
              </a:lnSpc>
            </a:pPr>
            <a:r>
              <a:rPr lang="de-DE" sz="1000"/>
              <a:t>no outcome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1157</Words>
  <Application>Microsoft Macintosh PowerPoint</Application>
  <PresentationFormat>Bildschirmpräsentation (4:3)</PresentationFormat>
  <Paragraphs>295</Paragraphs>
  <Slides>5</Slides>
  <Notes>0</Notes>
  <HiddenSlides>0</HiddenSlides>
  <MMClips>0</MMClips>
  <ScaleCrop>false</ScaleCrop>
  <HeadingPairs>
    <vt:vector size="4" baseType="variant">
      <vt:variant>
        <vt:lpstr>Entwurfsvorlage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Office-Design</vt:lpstr>
      <vt:lpstr>Folie 1</vt:lpstr>
      <vt:lpstr>Folie 2</vt:lpstr>
      <vt:lpstr>Folie 3</vt:lpstr>
      <vt:lpstr>Folie 4</vt:lpstr>
      <vt:lpstr>Folie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Mark-Oliver Reiser</dc:creator>
  <cp:lastModifiedBy>Mark-Oliver Reiser</cp:lastModifiedBy>
  <cp:revision>171</cp:revision>
  <dcterms:created xsi:type="dcterms:W3CDTF">2011-03-12T19:43:07Z</dcterms:created>
  <dcterms:modified xsi:type="dcterms:W3CDTF">2011-03-12T19:47:57Z</dcterms:modified>
</cp:coreProperties>
</file>